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7" r:id="rId2"/>
    <p:sldId id="265" r:id="rId3"/>
    <p:sldId id="258" r:id="rId4"/>
    <p:sldId id="259" r:id="rId5"/>
    <p:sldId id="260" r:id="rId6"/>
    <p:sldId id="266" r:id="rId7"/>
    <p:sldId id="261" r:id="rId8"/>
    <p:sldId id="267" r:id="rId9"/>
    <p:sldId id="262" r:id="rId10"/>
    <p:sldId id="271" r:id="rId11"/>
    <p:sldId id="272" r:id="rId12"/>
    <p:sldId id="264" r:id="rId13"/>
    <p:sldId id="269"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50F379-1FC0-4A11-B90E-BEE83DCE1D09}" type="datetimeFigureOut">
              <a:rPr lang="en-US" smtClean="0"/>
              <a:t>7/20/2023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4EE4B3-85C6-4B08-B8AD-786550064523}" type="slidenum">
              <a:rPr lang="en-US" smtClean="0"/>
              <a:t>‹#›</a:t>
            </a:fld>
            <a:endParaRPr lang="en-US"/>
          </a:p>
        </p:txBody>
      </p:sp>
    </p:spTree>
    <p:extLst>
      <p:ext uri="{BB962C8B-B14F-4D97-AF65-F5344CB8AC3E}">
        <p14:creationId xmlns:p14="http://schemas.microsoft.com/office/powerpoint/2010/main" val="2981305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Symbol"/>
              <a:buChar char="•"/>
            </a:pPr>
            <a:r>
              <a:rPr lang="en-US" dirty="0"/>
              <a:t>Scientific posters and accessibility</a:t>
            </a:r>
          </a:p>
          <a:p>
            <a:pPr marL="742950" lvl="2" indent="-285750">
              <a:buFont typeface="Courier New"/>
              <a:buChar char="○"/>
            </a:pPr>
            <a:r>
              <a:rPr lang="en-US" dirty="0"/>
              <a:t>SHIP students amongst you will be creating a scientific poster as part of your program here at NIST</a:t>
            </a:r>
            <a:endParaRPr lang="en-US" dirty="0">
              <a:cs typeface="Calibri" panose="020F0502020204030204"/>
            </a:endParaRPr>
          </a:p>
          <a:p>
            <a:pPr marL="742950" lvl="2" indent="-285750">
              <a:buFont typeface="Courier New"/>
              <a:buChar char="○"/>
            </a:pPr>
            <a:r>
              <a:rPr lang="en-US" dirty="0"/>
              <a:t>Scientific posters facilitate dissemination of research at conferences to attendees of all:</a:t>
            </a:r>
            <a:endParaRPr lang="en-US" dirty="0">
              <a:cs typeface="Calibri" panose="020F0502020204030204"/>
            </a:endParaRPr>
          </a:p>
          <a:p>
            <a:pPr marL="1200150" lvl="4" indent="-285750">
              <a:buFont typeface="Wingdings"/>
              <a:buChar char="▪"/>
            </a:pPr>
            <a:r>
              <a:rPr lang="en-US" dirty="0"/>
              <a:t>experiences, </a:t>
            </a:r>
            <a:endParaRPr lang="en-US" dirty="0">
              <a:cs typeface="Calibri" panose="020F0502020204030204"/>
            </a:endParaRPr>
          </a:p>
          <a:p>
            <a:pPr marL="1200150" lvl="4" indent="-285750">
              <a:buFont typeface="Wingdings"/>
              <a:buChar char="▪"/>
            </a:pPr>
            <a:r>
              <a:rPr lang="en-US" dirty="0"/>
              <a:t>backgrounds, </a:t>
            </a:r>
            <a:endParaRPr lang="en-US" dirty="0">
              <a:cs typeface="Calibri" panose="020F0502020204030204"/>
            </a:endParaRPr>
          </a:p>
          <a:p>
            <a:pPr marL="1200150" lvl="4" indent="-285750">
              <a:buFont typeface="Wingdings"/>
              <a:buChar char="▪"/>
            </a:pPr>
            <a:r>
              <a:rPr lang="en-US" dirty="0"/>
              <a:t>interests,</a:t>
            </a:r>
            <a:endParaRPr lang="en-US" dirty="0">
              <a:cs typeface="Calibri" panose="020F0502020204030204"/>
            </a:endParaRPr>
          </a:p>
          <a:p>
            <a:pPr marL="1200150" lvl="4" indent="-285750">
              <a:buFont typeface="Wingdings"/>
              <a:buChar char="▪"/>
            </a:pPr>
            <a:r>
              <a:rPr lang="en-US" dirty="0"/>
              <a:t>career stages</a:t>
            </a:r>
            <a:endParaRPr lang="en-US" dirty="0">
              <a:cs typeface="Calibri" panose="020F0502020204030204"/>
            </a:endParaRPr>
          </a:p>
          <a:p>
            <a:pPr marL="742950" lvl="2" indent="-285750">
              <a:buFont typeface="Courier New"/>
              <a:buChar char="○"/>
            </a:pPr>
            <a:r>
              <a:rPr lang="en-US" dirty="0"/>
              <a:t>Also a great way for students to gain experience presenting at conferences to prepare for college, graduate school, professional scientific careers</a:t>
            </a:r>
            <a:endParaRPr lang="en-US" dirty="0">
              <a:cs typeface="Calibri" panose="020F0502020204030204"/>
            </a:endParaRPr>
          </a:p>
          <a:p>
            <a:pPr marL="742950" lvl="2" indent="-285750">
              <a:buFont typeface="Courier New"/>
              <a:buChar char="○"/>
            </a:pPr>
            <a:r>
              <a:rPr lang="en-US" dirty="0">
                <a:cs typeface="Calibri" panose="020F0502020204030204"/>
              </a:rPr>
              <a:t>Accessibility of poster sessions is defined by the National Center for Biotechnology Information (NCBI) as: "</a:t>
            </a:r>
            <a:r>
              <a:rPr lang="en-US" dirty="0"/>
              <a:t>Every community member has an equitable opportunity to obtain materials and participate regardless of income level, geographical location, ability status, or schedule availability."</a:t>
            </a:r>
            <a:endParaRPr lang="en-US" dirty="0">
              <a:cs typeface="Calibri"/>
            </a:endParaRPr>
          </a:p>
          <a:p>
            <a:pPr marL="742950" lvl="2" indent="-285750">
              <a:buFont typeface="Courier New"/>
              <a:buChar char="○"/>
            </a:pPr>
            <a:r>
              <a:rPr lang="en-US" dirty="0">
                <a:cs typeface="Calibri"/>
              </a:rPr>
              <a:t>There are no absolute guidelines for accessibility that guarantee equal access for everyone, but there are many steps you can take </a:t>
            </a:r>
            <a:endParaRPr lang="en-US" dirty="0"/>
          </a:p>
          <a:p>
            <a:pPr marL="742950" lvl="2" indent="-285750">
              <a:buFont typeface="Courier New"/>
              <a:buChar char="○"/>
            </a:pPr>
            <a:r>
              <a:rPr lang="en-US" dirty="0"/>
              <a:t>to ensure the broadest audience possible is able to view your poster and access and engage with your research </a:t>
            </a:r>
          </a:p>
          <a:p>
            <a:pPr marL="742950" lvl="2" indent="-285750">
              <a:buFont typeface="Courier New"/>
              <a:buChar char="○"/>
            </a:pPr>
            <a:r>
              <a:rPr lang="en-US" dirty="0"/>
              <a:t>and that participants are not excluded from that engagement as much as is possible</a:t>
            </a:r>
            <a:endParaRPr lang="en-US">
              <a:cs typeface="Calibri"/>
            </a:endParaRPr>
          </a:p>
          <a:p>
            <a:pPr marL="742950" lvl="2" indent="-285750">
              <a:buFont typeface="Courier New"/>
              <a:buChar char="○"/>
            </a:pPr>
            <a:r>
              <a:rPr lang="en-US" dirty="0"/>
              <a:t>With that in mind, it's important to consider accessibility of your poster as you develop it, not at the end of the process</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6A7FC5-7ABD-4EF1-B3CF-1AA3D20C6E3B}" type="slidenum">
              <a:rPr kumimoji="0" sz="1200" b="0" i="0" u="none" strike="noStrike" kern="1200" cap="none" spc="0" normalizeH="0" baseline="0" noProof="0">
                <a:ln>
                  <a:noFill/>
                </a:ln>
                <a:solidFill>
                  <a:prstClr val="black"/>
                </a:solidFill>
                <a:effectLst/>
                <a:uLnTx/>
                <a:uFillTx/>
                <a:latin typeface="Calibri" panose="020F0502020204030204"/>
                <a:ea typeface="ＭＳ Ｐゴシック"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0"/>
              <a:cs typeface="+mn-cs"/>
            </a:endParaRPr>
          </a:p>
        </p:txBody>
      </p:sp>
    </p:spTree>
    <p:extLst>
      <p:ext uri="{BB962C8B-B14F-4D97-AF65-F5344CB8AC3E}">
        <p14:creationId xmlns:p14="http://schemas.microsoft.com/office/powerpoint/2010/main" val="1990668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dirty="0"/>
              <a:t>First thing to consider is what your poster’s content is going to be, before you start planning your poster design</a:t>
            </a:r>
          </a:p>
          <a:p>
            <a:pPr marL="285750" indent="-285750">
              <a:buFont typeface="Arial"/>
              <a:buChar char="•"/>
            </a:pPr>
            <a:endParaRPr lang="en-US" dirty="0"/>
          </a:p>
          <a:p>
            <a:pPr marL="285750" indent="-285750">
              <a:buFont typeface="Arial"/>
              <a:buChar char="•"/>
            </a:pPr>
            <a:r>
              <a:rPr lang="en-US">
                <a:cs typeface="Calibri" panose="020F0502020204030204"/>
              </a:rPr>
              <a:t>Consider the message you want to impart to your viewers</a:t>
            </a:r>
            <a:endParaRPr lang="en-US" dirty="0">
              <a:cs typeface="Calibri" panose="020F0502020204030204"/>
            </a:endParaRPr>
          </a:p>
          <a:p>
            <a:pPr marL="285750" indent="-285750">
              <a:buFont typeface="Arial"/>
              <a:buChar char="•"/>
            </a:pPr>
            <a:endParaRPr lang="en-US" dirty="0"/>
          </a:p>
          <a:p>
            <a:pPr marL="285750" indent="-285750">
              <a:buFont typeface="Arial"/>
              <a:buChar char="•"/>
            </a:pPr>
            <a:r>
              <a:rPr lang="en-US"/>
              <a:t>It's impossible to include every detail of your summer research. What information is needed to communicate that message? </a:t>
            </a:r>
          </a:p>
          <a:p>
            <a:pPr marL="285750" indent="-285750">
              <a:buFont typeface="Arial"/>
              <a:buChar char="•"/>
            </a:pPr>
            <a:endParaRPr lang="en-US" dirty="0"/>
          </a:p>
          <a:p>
            <a:pPr marL="285750" indent="-285750">
              <a:buFont typeface="Arial"/>
              <a:buChar char="•"/>
            </a:pPr>
            <a:r>
              <a:rPr lang="en-US" dirty="0"/>
              <a:t>What do you want your readers to be thinking about as they step away from your poster?</a:t>
            </a:r>
          </a:p>
          <a:p>
            <a:pPr marL="285750" indent="-285750">
              <a:buFont typeface="Arial"/>
              <a:buChar char="•"/>
            </a:pPr>
            <a:endParaRPr lang="en-US" dirty="0"/>
          </a:p>
          <a:p>
            <a:pPr marL="285750" indent="-285750">
              <a:buFont typeface="Arial"/>
              <a:buChar char="•"/>
            </a:pPr>
            <a:r>
              <a:rPr lang="en-US" dirty="0"/>
              <a:t>Think of it like an abstract or an elevator speech. If you had two minutes in an elevator to sell your research as a viable project, what would you say?</a:t>
            </a: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6A7FC5-7ABD-4EF1-B3CF-1AA3D20C6E3B}" type="slidenum">
              <a:rPr kumimoji="0" sz="1200" b="0" i="0" u="none" strike="noStrike" kern="1200" cap="none" spc="0" normalizeH="0" baseline="0" noProof="0">
                <a:ln>
                  <a:noFill/>
                </a:ln>
                <a:solidFill>
                  <a:prstClr val="black"/>
                </a:solidFill>
                <a:effectLst/>
                <a:uLnTx/>
                <a:uFillTx/>
                <a:latin typeface="Calibri" panose="020F0502020204030204"/>
                <a:ea typeface="ＭＳ Ｐゴシック"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0"/>
              <a:cs typeface="+mn-cs"/>
            </a:endParaRPr>
          </a:p>
        </p:txBody>
      </p:sp>
    </p:spTree>
    <p:extLst>
      <p:ext uri="{BB962C8B-B14F-4D97-AF65-F5344CB8AC3E}">
        <p14:creationId xmlns:p14="http://schemas.microsoft.com/office/powerpoint/2010/main" val="1773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Symbol"/>
              <a:buChar char="•"/>
            </a:pPr>
            <a:r>
              <a:rPr lang="en-US"/>
              <a:t>conference will list poster size requirements, such as three feet or four feet</a:t>
            </a:r>
          </a:p>
          <a:p>
            <a:pPr marL="171450" indent="-171450">
              <a:buFont typeface="Symbol"/>
              <a:buChar char="•"/>
            </a:pPr>
            <a:r>
              <a:rPr lang="en-US"/>
              <a:t>space designated for your poster at the conference will reflect that size. </a:t>
            </a:r>
          </a:p>
          <a:p>
            <a:pPr marL="628650" lvl="1" indent="-171450">
              <a:buFont typeface="Courier New"/>
              <a:buChar char="○"/>
            </a:pPr>
            <a:r>
              <a:rPr lang="en-US"/>
              <a:t>be sure not to make your poster larger than that maximum size </a:t>
            </a:r>
          </a:p>
          <a:p>
            <a:pPr marL="171450" indent="-171450">
              <a:buFont typeface="Symbol"/>
              <a:buChar char="•"/>
            </a:pPr>
            <a:r>
              <a:rPr lang="en-US"/>
              <a:t>Avoid overcrowding space with text and images</a:t>
            </a:r>
          </a:p>
          <a:p>
            <a:pPr marL="171450" indent="-171450">
              <a:buFont typeface="Symbol"/>
              <a:buChar char="•"/>
            </a:pPr>
            <a:r>
              <a:rPr lang="en-US"/>
              <a:t>Use white space to separate sections of the poster</a:t>
            </a:r>
          </a:p>
          <a:p>
            <a:pPr marL="171450" indent="-171450">
              <a:buFont typeface="Symbol"/>
              <a:buChar char="•"/>
            </a:pPr>
            <a:r>
              <a:rPr lang="en-US"/>
              <a:t>Many people use power-point-type slides as sections on a poster</a:t>
            </a:r>
          </a:p>
          <a:p>
            <a:pPr marL="171450" indent="-171450">
              <a:buFont typeface="Symbol"/>
              <a:buChar char="•"/>
            </a:pPr>
            <a:r>
              <a:rPr lang="en-US" dirty="0"/>
              <a:t>Choose a way to guide the reader’s eye through the poster in a way that makes sense</a:t>
            </a:r>
            <a:endParaRPr lang="en-US" dirty="0">
              <a:cs typeface="Calibri"/>
            </a:endParaRPr>
          </a:p>
          <a:p>
            <a:pPr marL="171450" indent="-171450">
              <a:buFont typeface="Symbol"/>
              <a:buChar char="•"/>
            </a:pPr>
            <a:r>
              <a:rPr lang="en-US" dirty="0"/>
              <a:t>For example, use letters or number them to take the viewer through the story of your poster</a:t>
            </a:r>
            <a:endParaRPr lang="en-US" dirty="0">
              <a:cs typeface="Calibri"/>
            </a:endParaRP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6A7FC5-7ABD-4EF1-B3CF-1AA3D20C6E3B}" type="slidenum">
              <a:rPr kumimoji="0" sz="1200" b="0" i="0" u="none" strike="noStrike" kern="1200" cap="none" spc="0" normalizeH="0" baseline="0" noProof="0">
                <a:ln>
                  <a:noFill/>
                </a:ln>
                <a:solidFill>
                  <a:prstClr val="black"/>
                </a:solidFill>
                <a:effectLst/>
                <a:uLnTx/>
                <a:uFillTx/>
                <a:latin typeface="Calibri" panose="020F0502020204030204"/>
                <a:ea typeface="ＭＳ Ｐゴシック"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0"/>
              <a:cs typeface="+mn-cs"/>
            </a:endParaRPr>
          </a:p>
        </p:txBody>
      </p:sp>
    </p:spTree>
    <p:extLst>
      <p:ext uri="{BB962C8B-B14F-4D97-AF65-F5344CB8AC3E}">
        <p14:creationId xmlns:p14="http://schemas.microsoft.com/office/powerpoint/2010/main" val="1400157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Symbol"/>
              <a:buChar char="•"/>
            </a:pPr>
            <a:r>
              <a:rPr lang="en-US" dirty="0"/>
              <a:t>Providing information in multiple ways, not just text, but also images, graphs, and tables, makes the poster more accessible</a:t>
            </a:r>
          </a:p>
          <a:p>
            <a:pPr marL="285750" indent="-285750">
              <a:buFont typeface="Symbol"/>
              <a:buChar char="•"/>
            </a:pPr>
            <a:r>
              <a:rPr lang="en-US" dirty="0">
                <a:cs typeface="Calibri"/>
              </a:rPr>
              <a:t>Image resolution should be 300 dpi or higher</a:t>
            </a:r>
            <a:endParaRPr lang="en-US" dirty="0"/>
          </a:p>
          <a:p>
            <a:pPr marL="285750" indent="-285750">
              <a:buFont typeface="Symbol"/>
              <a:buChar char="•"/>
            </a:pPr>
            <a:r>
              <a:rPr lang="en-US" dirty="0"/>
              <a:t>Be sure to caption or title the images</a:t>
            </a:r>
            <a:endParaRPr lang="en-US" dirty="0">
              <a:cs typeface="Calibri"/>
            </a:endParaRPr>
          </a:p>
          <a:p>
            <a:pPr marL="1485900" lvl="2" indent="-285750">
              <a:buFont typeface="Courier New"/>
              <a:buChar char="○"/>
            </a:pPr>
            <a:r>
              <a:rPr lang="en-US" dirty="0"/>
              <a:t>Ideally provide alt-text (a textual description of what the image shows or conveys) for all images and graphs, for the benefit of screen readers if you will be making your poster available electronically</a:t>
            </a:r>
            <a:endParaRPr lang="en-US" dirty="0">
              <a:cs typeface="Calibri"/>
            </a:endParaRPr>
          </a:p>
          <a:p>
            <a:pPr marL="1485900" lvl="2" indent="-285750">
              <a:buFont typeface="Courier New"/>
              <a:buChar char="○"/>
            </a:pPr>
            <a:r>
              <a:rPr lang="en-US" dirty="0">
                <a:cs typeface="Calibri"/>
              </a:rPr>
              <a:t>Guideline for creating image descriptions and alt-text is provided in the Additional Resources slides of this presentation</a:t>
            </a: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6A7FC5-7ABD-4EF1-B3CF-1AA3D20C6E3B}" type="slidenum">
              <a:rPr kumimoji="0" sz="1200" b="0" i="0" u="none" strike="noStrike" kern="1200" cap="none" spc="0" normalizeH="0" baseline="0" noProof="0">
                <a:ln>
                  <a:noFill/>
                </a:ln>
                <a:solidFill>
                  <a:prstClr val="black"/>
                </a:solidFill>
                <a:effectLst/>
                <a:uLnTx/>
                <a:uFillTx/>
                <a:latin typeface="Calibri" panose="020F0502020204030204"/>
                <a:ea typeface="ＭＳ Ｐゴシック"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0"/>
              <a:cs typeface="+mn-cs"/>
            </a:endParaRPr>
          </a:p>
        </p:txBody>
      </p:sp>
    </p:spTree>
    <p:extLst>
      <p:ext uri="{BB962C8B-B14F-4D97-AF65-F5344CB8AC3E}">
        <p14:creationId xmlns:p14="http://schemas.microsoft.com/office/powerpoint/2010/main" val="2227143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 colors and background</a:t>
            </a:r>
          </a:p>
          <a:p>
            <a:pPr marL="628650" lvl="1" indent="-171450">
              <a:buFont typeface="Arial"/>
              <a:buChar char="•"/>
            </a:pPr>
            <a:r>
              <a:rPr lang="en-US" dirty="0">
                <a:cs typeface="Calibri" panose="020F0502020204030204"/>
              </a:rPr>
              <a:t>Use contrasting colors such as white and dark blue or black for the poster's text and background colors to maximize readability.</a:t>
            </a:r>
          </a:p>
          <a:p>
            <a:pPr marL="628650" lvl="1" indent="-171450">
              <a:buFont typeface="Arial"/>
              <a:buChar char="•"/>
            </a:pPr>
            <a:r>
              <a:rPr lang="en-US" dirty="0"/>
              <a:t>You can ensure sufficient contrast between the text and the background using an online contrast checking tool.</a:t>
            </a:r>
            <a:endParaRPr lang="en-US" dirty="0">
              <a:cs typeface="Calibri"/>
            </a:endParaRPr>
          </a:p>
          <a:p>
            <a:pPr marL="1828800" lvl="2" indent="-171450">
              <a:buFont typeface="Arial"/>
              <a:buChar char="•"/>
            </a:pPr>
            <a:r>
              <a:rPr lang="en-US" dirty="0">
                <a:cs typeface="Calibri"/>
              </a:rPr>
              <a:t>See links in</a:t>
            </a:r>
            <a:r>
              <a:rPr lang="en-US">
                <a:cs typeface="Calibri"/>
              </a:rPr>
              <a:t> Additional Resources slides at the end of this presentation for example tools</a:t>
            </a:r>
          </a:p>
          <a:p>
            <a:pPr marL="628650" lvl="1" indent="-171450">
              <a:buFont typeface="Arial"/>
              <a:buChar char="•"/>
            </a:pPr>
            <a:r>
              <a:rPr lang="en-US" dirty="0"/>
              <a:t>Avoid relying solely on color to convey meaning. </a:t>
            </a:r>
          </a:p>
          <a:p>
            <a:pPr marL="1828800" lvl="2" indent="-171450">
              <a:buFont typeface="Arial"/>
              <a:buChar char="•"/>
            </a:pPr>
            <a:r>
              <a:rPr lang="en-US" dirty="0"/>
              <a:t>Instead, use patterns or shading in addition to color on charts, graphs, illustrations, and maps where color differences are intended to convey information. </a:t>
            </a:r>
            <a:endParaRPr lang="en-US" dirty="0">
              <a:cs typeface="Calibri" panose="020F0502020204030204"/>
            </a:endParaRPr>
          </a:p>
          <a:p>
            <a:pPr marL="1828800" lvl="2" indent="-171450">
              <a:buFont typeface="Arial"/>
              <a:buChar char="•"/>
            </a:pPr>
            <a:r>
              <a:rPr lang="en-US" dirty="0"/>
              <a:t>Utilize bold text, italics, and underlines to highlight information instead of different colors.</a:t>
            </a:r>
            <a:endParaRPr lang="en-US" dirty="0">
              <a:cs typeface="Calibri"/>
            </a:endParaRPr>
          </a:p>
          <a:p>
            <a:endParaRPr lang="en-US" dirty="0">
              <a:cs typeface="Calibri"/>
            </a:endParaRPr>
          </a:p>
          <a:p>
            <a:r>
              <a:rPr lang="en-US" dirty="0">
                <a:cs typeface="Calibri"/>
              </a:rPr>
              <a:t>Fonts</a:t>
            </a:r>
            <a:endParaRPr lang="en-US" dirty="0"/>
          </a:p>
          <a:p>
            <a:pPr lvl="1" indent="-171450">
              <a:buFont typeface="Arial"/>
              <a:buChar char="•"/>
            </a:pPr>
            <a:r>
              <a:rPr lang="en-US" dirty="0"/>
              <a:t>For maximum accessibility Sans-serif fonts such as Arial, Gill Sans, Helvetica, and Verdana are recommended for body and heading text in your poster</a:t>
            </a:r>
            <a:endParaRPr lang="en-US" dirty="0">
              <a:cs typeface="Calibri"/>
            </a:endParaRPr>
          </a:p>
          <a:p>
            <a:pPr lvl="1" indent="-171450">
              <a:buFont typeface="Arial"/>
              <a:buChar char="•"/>
            </a:pPr>
            <a:r>
              <a:rPr lang="en-US" dirty="0"/>
              <a:t>Serif fonts such as Times New Roman and Garamond should only be used for headings, if at all</a:t>
            </a:r>
            <a:endParaRPr lang="en-US" i="1" dirty="0">
              <a:cs typeface="Calibri"/>
            </a:endParaRPr>
          </a:p>
          <a:p>
            <a:endParaRPr lang="en-US" dirty="0">
              <a:cs typeface="Calibri"/>
            </a:endParaRPr>
          </a:p>
          <a:p>
            <a:r>
              <a:rPr lang="en-US" dirty="0">
                <a:cs typeface="Calibri"/>
              </a:rPr>
              <a:t>Line spacing:</a:t>
            </a:r>
          </a:p>
          <a:p>
            <a:pPr lvl="1" indent="-171450">
              <a:buFont typeface="Arial"/>
              <a:buChar char="•"/>
            </a:pPr>
            <a:r>
              <a:rPr lang="en-US" dirty="0">
                <a:cs typeface="Calibri"/>
              </a:rPr>
              <a:t>For increased readability, use line spacing of 1.2 to 2.0 for your poster text.</a:t>
            </a:r>
          </a:p>
          <a:p>
            <a:pPr lvl="1" indent="-171450">
              <a:buFont typeface="Arial"/>
              <a:buChar char="•"/>
            </a:pPr>
            <a:r>
              <a:rPr lang="en-US" dirty="0">
                <a:cs typeface="Calibri"/>
              </a:rPr>
              <a:t>If your word processing software allows, use letter spacing of a minimum of +3. </a:t>
            </a:r>
          </a:p>
          <a:p>
            <a:pPr marL="1657350" lvl="2" indent="-171450">
              <a:buFont typeface="Arial"/>
              <a:buChar char="•"/>
            </a:pPr>
            <a:r>
              <a:rPr lang="en-US" dirty="0">
                <a:cs typeface="Calibri"/>
              </a:rPr>
              <a:t>Letter spacing can be increased for title and section headings if you prefer. </a:t>
            </a:r>
          </a:p>
          <a:p>
            <a:pPr marL="171450" indent="-171450">
              <a:buFont typeface="Arial"/>
              <a:buChar char="•"/>
            </a:pPr>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6A7FC5-7ABD-4EF1-B3CF-1AA3D20C6E3B}" type="slidenum">
              <a:rPr kumimoji="0" sz="1200" b="0" i="0" u="none" strike="noStrike" kern="1200" cap="none" spc="0" normalizeH="0" baseline="0" noProof="0">
                <a:ln>
                  <a:noFill/>
                </a:ln>
                <a:solidFill>
                  <a:prstClr val="black"/>
                </a:solidFill>
                <a:effectLst/>
                <a:uLnTx/>
                <a:uFillTx/>
                <a:latin typeface="Calibri" panose="020F0502020204030204"/>
                <a:ea typeface="ＭＳ Ｐゴシック"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0"/>
              <a:cs typeface="+mn-cs"/>
            </a:endParaRPr>
          </a:p>
        </p:txBody>
      </p:sp>
    </p:spTree>
    <p:extLst>
      <p:ext uri="{BB962C8B-B14F-4D97-AF65-F5344CB8AC3E}">
        <p14:creationId xmlns:p14="http://schemas.microsoft.com/office/powerpoint/2010/main" val="3231665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(Note: PowerPoint's maximum font is 96 pt, shown here, so 158 pt is significantly larger.)</a:t>
            </a:r>
          </a:p>
          <a:p>
            <a:endParaRPr lang="en-US" dirty="0">
              <a:cs typeface="Calibri"/>
            </a:endParaRPr>
          </a:p>
          <a:p>
            <a:r>
              <a:rPr lang="en-US" dirty="0">
                <a:cs typeface="Calibri"/>
              </a:rPr>
              <a:t>To maximize poster accessibility, the fonts for the different types of text on your poster should be, at minimum, the values shown here in the second column. Ideal font sizes are shown here in the third column. </a:t>
            </a:r>
          </a:p>
          <a:p>
            <a:endParaRPr lang="en-US" dirty="0">
              <a:cs typeface="Calibri"/>
            </a:endParaRPr>
          </a:p>
          <a:p>
            <a:r>
              <a:rPr lang="en-US" dirty="0">
                <a:cs typeface="Calibri"/>
              </a:rPr>
              <a:t>This table is an example of the use of shading in place of color to communicate information. In this case, the lighter and darker gray shadings help to identify the subsequent lines of data in the table.</a:t>
            </a:r>
          </a:p>
          <a:p>
            <a:endParaRPr lang="en-US" dirty="0">
              <a:cs typeface="Calibri"/>
            </a:endParaRPr>
          </a:p>
          <a:p>
            <a:r>
              <a:rPr lang="en-US" dirty="0">
                <a:cs typeface="Calibri"/>
              </a:rPr>
              <a:t>It's also important to consider line spacing and letter spacing. </a:t>
            </a: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6A7FC5-7ABD-4EF1-B3CF-1AA3D20C6E3B}" type="slidenum">
              <a:rPr kumimoji="0" sz="1200" b="0" i="0" u="none" strike="noStrike" kern="1200" cap="none" spc="0" normalizeH="0" baseline="0" noProof="0">
                <a:ln>
                  <a:noFill/>
                </a:ln>
                <a:solidFill>
                  <a:prstClr val="black"/>
                </a:solidFill>
                <a:effectLst/>
                <a:uLnTx/>
                <a:uFillTx/>
                <a:latin typeface="Calibri" panose="020F0502020204030204"/>
                <a:ea typeface="ＭＳ Ｐゴシック"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0"/>
              <a:cs typeface="+mn-cs"/>
            </a:endParaRPr>
          </a:p>
        </p:txBody>
      </p:sp>
    </p:spTree>
    <p:extLst>
      <p:ext uri="{BB962C8B-B14F-4D97-AF65-F5344CB8AC3E}">
        <p14:creationId xmlns:p14="http://schemas.microsoft.com/office/powerpoint/2010/main" val="395302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dirty="0">
                <a:cs typeface="Calibri"/>
              </a:rPr>
              <a:t>At a conference, you will be expected to present your poster at designated poster sessions, where you will stand with your poster and discuss its contents and your research with conference attendees. </a:t>
            </a:r>
          </a:p>
          <a:p>
            <a:pPr marL="285750" indent="-285750">
              <a:buFont typeface="Arial"/>
              <a:buChar char="•"/>
            </a:pPr>
            <a:r>
              <a:rPr lang="en-US" dirty="0">
                <a:cs typeface="Calibri"/>
              </a:rPr>
              <a:t>Not everyone is able to attend a conference physically, and so many conferences now utilize openly accessible platforms for virtual poster sessions, such as:</a:t>
            </a:r>
          </a:p>
          <a:p>
            <a:pPr lvl="1" indent="-285750">
              <a:buFont typeface="Arial"/>
              <a:buChar char="•"/>
            </a:pPr>
            <a:r>
              <a:rPr lang="en-US" dirty="0">
                <a:cs typeface="Calibri"/>
              </a:rPr>
              <a:t>Confex.com, Pathable.com, Vimeo.com, Youtube.com, Figshare.com, and others</a:t>
            </a:r>
          </a:p>
          <a:p>
            <a:pPr marL="171450" lvl="1"/>
            <a:endParaRPr lang="en-US" dirty="0">
              <a:cs typeface="Calibri"/>
            </a:endParaRPr>
          </a:p>
          <a:p>
            <a:pPr marL="285750" indent="-285750">
              <a:buFont typeface="Arial"/>
              <a:buChar char="•"/>
            </a:pPr>
            <a:r>
              <a:rPr lang="en-US" dirty="0">
                <a:cs typeface="Calibri"/>
              </a:rPr>
              <a:t>Things you can do when preparing your poster presentation to maximize its accessibility at your conference:</a:t>
            </a:r>
          </a:p>
          <a:p>
            <a:pPr marL="742950" lvl="1" indent="-285750">
              <a:buFont typeface="Arial"/>
              <a:buChar char="•"/>
            </a:pPr>
            <a:r>
              <a:rPr lang="en-US" dirty="0">
                <a:cs typeface="Calibri"/>
              </a:rPr>
              <a:t>Create a screen reader-friendly version of your poster as a PDF</a:t>
            </a:r>
          </a:p>
          <a:p>
            <a:pPr marL="1943100" lvl="2" indent="-285750">
              <a:buFont typeface="Arial"/>
              <a:buChar char="•"/>
            </a:pPr>
            <a:r>
              <a:rPr lang="en-US" dirty="0">
                <a:cs typeface="Calibri"/>
              </a:rPr>
              <a:t>Note: some resources will recommend you not create a PDF. If you do so, you must ensure it is an accessibly, 508-compliant PDF document. Adobe Acrobat has wizards that can help you with this, but it does take some work. See the Additional Resources slide for a helpful link with guidance on how to do this. </a:t>
            </a:r>
          </a:p>
          <a:p>
            <a:pPr marL="742950" lvl="1" indent="-285750">
              <a:buFont typeface="Arial"/>
              <a:buChar char="•"/>
            </a:pPr>
            <a:r>
              <a:rPr lang="en-US" dirty="0">
                <a:cs typeface="Calibri"/>
              </a:rPr>
              <a:t>Prepare additional formats of your poster to provide to conference attendees.</a:t>
            </a:r>
          </a:p>
          <a:p>
            <a:pPr marL="1943100" lvl="2" indent="-285750">
              <a:buFont typeface="Arial"/>
              <a:buChar char="•"/>
            </a:pPr>
            <a:r>
              <a:rPr lang="en-US" dirty="0">
                <a:cs typeface="Calibri"/>
              </a:rPr>
              <a:t>Create a simplified .doc, .pdf, or webpage version of your poster that does not include graphics. This will be a text-based alternative to your poster.</a:t>
            </a:r>
          </a:p>
          <a:p>
            <a:pPr marL="2571750" lvl="5" indent="-285750">
              <a:buFont typeface="Arial"/>
              <a:buChar char="•"/>
            </a:pPr>
            <a:r>
              <a:rPr lang="en-US" dirty="0">
                <a:cs typeface="Calibri"/>
              </a:rPr>
              <a:t>If you choose to use PDF you will need to confirm it is also screen reader-friendly</a:t>
            </a:r>
          </a:p>
          <a:p>
            <a:pPr marL="2571750" lvl="5" indent="-285750">
              <a:buFont typeface="Arial"/>
              <a:buChar char="•"/>
            </a:pPr>
            <a:r>
              <a:rPr lang="en-US" dirty="0">
                <a:cs typeface="Calibri"/>
              </a:rPr>
              <a:t>If using .doc or .pdf, you might upload this alternate format to your cloud storage system</a:t>
            </a:r>
          </a:p>
          <a:p>
            <a:pPr marL="2571750" lvl="5" indent="-285750">
              <a:buFont typeface="Arial"/>
              <a:buChar char="•"/>
            </a:pPr>
            <a:r>
              <a:rPr lang="en-US" dirty="0">
                <a:cs typeface="Calibri"/>
              </a:rPr>
              <a:t>You can link to your </a:t>
            </a:r>
            <a:r>
              <a:rPr lang="en-US" dirty="0" err="1">
                <a:cs typeface="Calibri"/>
              </a:rPr>
              <a:t>alternatative</a:t>
            </a:r>
            <a:r>
              <a:rPr lang="en-US" dirty="0">
                <a:cs typeface="Calibri"/>
              </a:rPr>
              <a:t> poster format via a </a:t>
            </a:r>
            <a:r>
              <a:rPr lang="en-US" dirty="0" err="1">
                <a:cs typeface="Calibri"/>
              </a:rPr>
              <a:t>TinyURL</a:t>
            </a:r>
            <a:r>
              <a:rPr lang="en-US" dirty="0">
                <a:cs typeface="Calibri"/>
              </a:rPr>
              <a:t>, Bit.ly, or QR code located on your poster</a:t>
            </a:r>
          </a:p>
          <a:p>
            <a:pPr marL="742950" lvl="1" indent="-285750">
              <a:buFont typeface="Arial"/>
              <a:buChar char="•"/>
            </a:pPr>
            <a:r>
              <a:rPr lang="en-US" dirty="0">
                <a:cs typeface="Calibri"/>
              </a:rPr>
              <a:t>Create an audio recording of the text and visual materials on your poster</a:t>
            </a:r>
          </a:p>
          <a:p>
            <a:pPr marL="1943100" lvl="2" indent="-285750">
              <a:buFont typeface="Arial"/>
              <a:buChar char="•"/>
            </a:pPr>
            <a:r>
              <a:rPr lang="en-US" dirty="0">
                <a:cs typeface="Calibri"/>
              </a:rPr>
              <a:t>You can also link to this audio recording using a QR code or </a:t>
            </a:r>
            <a:r>
              <a:rPr lang="en-US" err="1">
                <a:cs typeface="Calibri"/>
              </a:rPr>
              <a:t>TinyURL</a:t>
            </a:r>
            <a:r>
              <a:rPr lang="en-US" dirty="0">
                <a:cs typeface="Calibri"/>
              </a:rPr>
              <a:t> on your poster</a:t>
            </a:r>
          </a:p>
          <a:p>
            <a:pPr marL="171450"/>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6A7FC5-7ABD-4EF1-B3CF-1AA3D20C6E3B}" type="slidenum">
              <a:rPr kumimoji="0" sz="1200" b="0" i="0" u="none" strike="noStrike" kern="1200" cap="none" spc="0" normalizeH="0" baseline="0" noProof="0">
                <a:ln>
                  <a:noFill/>
                </a:ln>
                <a:solidFill>
                  <a:prstClr val="black"/>
                </a:solidFill>
                <a:effectLst/>
                <a:uLnTx/>
                <a:uFillTx/>
                <a:latin typeface="Calibri" panose="020F0502020204030204"/>
                <a:ea typeface="ＭＳ Ｐゴシック"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0"/>
              <a:cs typeface="+mn-cs"/>
            </a:endParaRPr>
          </a:p>
        </p:txBody>
      </p:sp>
    </p:spTree>
    <p:extLst>
      <p:ext uri="{BB962C8B-B14F-4D97-AF65-F5344CB8AC3E}">
        <p14:creationId xmlns:p14="http://schemas.microsoft.com/office/powerpoint/2010/main" val="2312800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Poster- SUNY Buffalo’s academic research poster template- note the captions, the use of blue and black text on white, and how shading and bold text are used to convey and highlight information.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6A7FC5-7ABD-4EF1-B3CF-1AA3D20C6E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0"/>
              <a:cs typeface="+mn-cs"/>
            </a:endParaRPr>
          </a:p>
        </p:txBody>
      </p:sp>
    </p:spTree>
    <p:extLst>
      <p:ext uri="{BB962C8B-B14F-4D97-AF65-F5344CB8AC3E}">
        <p14:creationId xmlns:p14="http://schemas.microsoft.com/office/powerpoint/2010/main" val="3358410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example, this one from Yale- again, the use of Sans serif fonts, the QR code, the use of the shades of teal to designate different sections of the text. How the design guides the eye through the poster.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6A7FC5-7ABD-4EF1-B3CF-1AA3D20C6E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0"/>
              <a:cs typeface="+mn-cs"/>
            </a:endParaRPr>
          </a:p>
        </p:txBody>
      </p:sp>
    </p:spTree>
    <p:extLst>
      <p:ext uri="{BB962C8B-B14F-4D97-AF65-F5344CB8AC3E}">
        <p14:creationId xmlns:p14="http://schemas.microsoft.com/office/powerpoint/2010/main" val="258188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t>Don't forget the many NIST scientific posters on display in the labs on campus! Note that many are from previous years and may not showcase features that maximize accessibility, but many are good sources of inspiration for content and design.</a:t>
            </a:r>
            <a:endParaRPr lang="en-US" dirty="0">
              <a:cs typeface="Calibri"/>
            </a:endParaRPr>
          </a:p>
          <a:p>
            <a:pPr marL="171450" indent="-171450">
              <a:buFont typeface="Arial"/>
              <a:buChar char="•"/>
            </a:pPr>
            <a:endParaRPr lang="en-US" dirty="0">
              <a:cs typeface="Calibri"/>
            </a:endParaRPr>
          </a:p>
          <a:p>
            <a:pPr marL="171450" indent="-171450">
              <a:buFont typeface="Arial"/>
              <a:buChar char="•"/>
            </a:pP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6A7FC5-7ABD-4EF1-B3CF-1AA3D20C6E3B}" type="slidenum">
              <a:rPr kumimoji="0" sz="1200" b="0" i="0" u="none" strike="noStrike" kern="1200" cap="none" spc="0" normalizeH="0" baseline="0" noProof="0">
                <a:ln>
                  <a:noFill/>
                </a:ln>
                <a:solidFill>
                  <a:prstClr val="black"/>
                </a:solidFill>
                <a:effectLst/>
                <a:uLnTx/>
                <a:uFillTx/>
                <a:latin typeface="Calibri" panose="020F0502020204030204"/>
                <a:ea typeface="ＭＳ Ｐゴシック"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0"/>
              <a:cs typeface="+mn-cs"/>
            </a:endParaRPr>
          </a:p>
        </p:txBody>
      </p:sp>
    </p:spTree>
    <p:extLst>
      <p:ext uri="{BB962C8B-B14F-4D97-AF65-F5344CB8AC3E}">
        <p14:creationId xmlns:p14="http://schemas.microsoft.com/office/powerpoint/2010/main" val="3935073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EF10B-B8A4-4BE0-C795-6F3A9225CA93}"/>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4577B35B-A089-1435-872A-0F22700A0816}"/>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11497C3-D556-E904-24CE-96C33983F361}"/>
              </a:ext>
            </a:extLst>
          </p:cNvPr>
          <p:cNvSpPr>
            <a:spLocks noGrp="1"/>
          </p:cNvSpPr>
          <p:nvPr>
            <p:ph type="dt" sz="half" idx="10"/>
          </p:nvPr>
        </p:nvSpPr>
        <p:spPr/>
        <p:txBody>
          <a:bodyPr/>
          <a:lstStyle/>
          <a:p>
            <a:fld id="{EA29561A-B95E-450A-8C41-78A5679C0BA9}" type="datetimeFigureOut">
              <a:rPr lang="en-US" smtClean="0"/>
              <a:t>7/20/2023</a:t>
            </a:fld>
            <a:endParaRPr lang="en-US"/>
          </a:p>
        </p:txBody>
      </p:sp>
      <p:sp>
        <p:nvSpPr>
          <p:cNvPr id="5" name="Footer Placeholder 4">
            <a:extLst>
              <a:ext uri="{FF2B5EF4-FFF2-40B4-BE49-F238E27FC236}">
                <a16:creationId xmlns:a16="http://schemas.microsoft.com/office/drawing/2014/main" id="{15AE38A2-020F-D6BB-F114-B647DEC50B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116EDD-966E-7A63-3AAB-D7594203D224}"/>
              </a:ext>
            </a:extLst>
          </p:cNvPr>
          <p:cNvSpPr>
            <a:spLocks noGrp="1"/>
          </p:cNvSpPr>
          <p:nvPr>
            <p:ph type="sldNum" sz="quarter" idx="12"/>
          </p:nvPr>
        </p:nvSpPr>
        <p:spPr/>
        <p:txBody>
          <a:bodyPr/>
          <a:lstStyle/>
          <a:p>
            <a:fld id="{04761F96-6911-44A4-9496-FF5B23CB5B8F}" type="slidenum">
              <a:rPr lang="en-US" smtClean="0"/>
              <a:t>‹#›</a:t>
            </a:fld>
            <a:endParaRPr lang="en-US"/>
          </a:p>
        </p:txBody>
      </p:sp>
    </p:spTree>
    <p:extLst>
      <p:ext uri="{BB962C8B-B14F-4D97-AF65-F5344CB8AC3E}">
        <p14:creationId xmlns:p14="http://schemas.microsoft.com/office/powerpoint/2010/main" val="4029374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FFB2A-6584-D1EB-3488-9F26BBC77B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A3E14D-EB20-1961-F5C5-B33FCEE66E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819F55-04EB-4F8D-0188-2F9D34033661}"/>
              </a:ext>
            </a:extLst>
          </p:cNvPr>
          <p:cNvSpPr>
            <a:spLocks noGrp="1"/>
          </p:cNvSpPr>
          <p:nvPr>
            <p:ph type="dt" sz="half" idx="10"/>
          </p:nvPr>
        </p:nvSpPr>
        <p:spPr/>
        <p:txBody>
          <a:bodyPr/>
          <a:lstStyle/>
          <a:p>
            <a:fld id="{EA29561A-B95E-450A-8C41-78A5679C0BA9}" type="datetimeFigureOut">
              <a:rPr lang="en-US" smtClean="0"/>
              <a:t>7/20/2023</a:t>
            </a:fld>
            <a:endParaRPr lang="en-US"/>
          </a:p>
        </p:txBody>
      </p:sp>
      <p:sp>
        <p:nvSpPr>
          <p:cNvPr id="5" name="Footer Placeholder 4">
            <a:extLst>
              <a:ext uri="{FF2B5EF4-FFF2-40B4-BE49-F238E27FC236}">
                <a16:creationId xmlns:a16="http://schemas.microsoft.com/office/drawing/2014/main" id="{BDFC37D4-4FBE-7A5F-0CFC-7892F945E6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959F1C-D2C7-269E-358F-2215F5D0F7E4}"/>
              </a:ext>
            </a:extLst>
          </p:cNvPr>
          <p:cNvSpPr>
            <a:spLocks noGrp="1"/>
          </p:cNvSpPr>
          <p:nvPr>
            <p:ph type="sldNum" sz="quarter" idx="12"/>
          </p:nvPr>
        </p:nvSpPr>
        <p:spPr/>
        <p:txBody>
          <a:bodyPr/>
          <a:lstStyle/>
          <a:p>
            <a:fld id="{04761F96-6911-44A4-9496-FF5B23CB5B8F}" type="slidenum">
              <a:rPr lang="en-US" smtClean="0"/>
              <a:t>‹#›</a:t>
            </a:fld>
            <a:endParaRPr lang="en-US"/>
          </a:p>
        </p:txBody>
      </p:sp>
    </p:spTree>
    <p:extLst>
      <p:ext uri="{BB962C8B-B14F-4D97-AF65-F5344CB8AC3E}">
        <p14:creationId xmlns:p14="http://schemas.microsoft.com/office/powerpoint/2010/main" val="3784118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7B738-D9E0-86AC-26DE-5700F153F206}"/>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96F0F2F-6E89-DFF7-6A43-AD3CED925D2D}"/>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139691E-2BB0-AF73-9123-B7ECAA5A5FF4}"/>
              </a:ext>
            </a:extLst>
          </p:cNvPr>
          <p:cNvSpPr>
            <a:spLocks noGrp="1"/>
          </p:cNvSpPr>
          <p:nvPr>
            <p:ph type="dt" sz="half" idx="10"/>
          </p:nvPr>
        </p:nvSpPr>
        <p:spPr/>
        <p:txBody>
          <a:bodyPr/>
          <a:lstStyle/>
          <a:p>
            <a:fld id="{EA29561A-B95E-450A-8C41-78A5679C0BA9}" type="datetimeFigureOut">
              <a:rPr lang="en-US" smtClean="0"/>
              <a:t>7/20/2023</a:t>
            </a:fld>
            <a:endParaRPr lang="en-US"/>
          </a:p>
        </p:txBody>
      </p:sp>
      <p:sp>
        <p:nvSpPr>
          <p:cNvPr id="5" name="Footer Placeholder 4">
            <a:extLst>
              <a:ext uri="{FF2B5EF4-FFF2-40B4-BE49-F238E27FC236}">
                <a16:creationId xmlns:a16="http://schemas.microsoft.com/office/drawing/2014/main" id="{76E8383C-7A71-3912-1B70-66078DA9E3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B7B93-BDF5-DA9C-A048-92ACA79FCC18}"/>
              </a:ext>
            </a:extLst>
          </p:cNvPr>
          <p:cNvSpPr>
            <a:spLocks noGrp="1"/>
          </p:cNvSpPr>
          <p:nvPr>
            <p:ph type="sldNum" sz="quarter" idx="12"/>
          </p:nvPr>
        </p:nvSpPr>
        <p:spPr/>
        <p:txBody>
          <a:bodyPr/>
          <a:lstStyle/>
          <a:p>
            <a:fld id="{04761F96-6911-44A4-9496-FF5B23CB5B8F}" type="slidenum">
              <a:rPr lang="en-US" smtClean="0"/>
              <a:t>‹#›</a:t>
            </a:fld>
            <a:endParaRPr lang="en-US"/>
          </a:p>
        </p:txBody>
      </p:sp>
    </p:spTree>
    <p:extLst>
      <p:ext uri="{BB962C8B-B14F-4D97-AF65-F5344CB8AC3E}">
        <p14:creationId xmlns:p14="http://schemas.microsoft.com/office/powerpoint/2010/main" val="2909280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B82BF-84AD-1435-6BA2-6FA8ED68E5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8A87DD-1741-7469-685E-01C1E71645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8329CB-DA40-9462-50F2-ED7A13D506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3729A4E-D4EE-31E1-445B-66CBB78896A8}"/>
              </a:ext>
            </a:extLst>
          </p:cNvPr>
          <p:cNvSpPr>
            <a:spLocks noGrp="1"/>
          </p:cNvSpPr>
          <p:nvPr>
            <p:ph type="dt" sz="half" idx="10"/>
          </p:nvPr>
        </p:nvSpPr>
        <p:spPr/>
        <p:txBody>
          <a:bodyPr/>
          <a:lstStyle/>
          <a:p>
            <a:fld id="{EA29561A-B95E-450A-8C41-78A5679C0BA9}" type="datetimeFigureOut">
              <a:rPr lang="en-US" smtClean="0"/>
              <a:t>7/20/2023</a:t>
            </a:fld>
            <a:endParaRPr lang="en-US"/>
          </a:p>
        </p:txBody>
      </p:sp>
      <p:sp>
        <p:nvSpPr>
          <p:cNvPr id="6" name="Footer Placeholder 5">
            <a:extLst>
              <a:ext uri="{FF2B5EF4-FFF2-40B4-BE49-F238E27FC236}">
                <a16:creationId xmlns:a16="http://schemas.microsoft.com/office/drawing/2014/main" id="{2D36FF6E-7452-9A18-09DE-38348FF15E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12B74A-9304-2067-4122-5C09E64274F3}"/>
              </a:ext>
            </a:extLst>
          </p:cNvPr>
          <p:cNvSpPr>
            <a:spLocks noGrp="1"/>
          </p:cNvSpPr>
          <p:nvPr>
            <p:ph type="sldNum" sz="quarter" idx="12"/>
          </p:nvPr>
        </p:nvSpPr>
        <p:spPr/>
        <p:txBody>
          <a:bodyPr/>
          <a:lstStyle/>
          <a:p>
            <a:fld id="{04761F96-6911-44A4-9496-FF5B23CB5B8F}" type="slidenum">
              <a:rPr lang="en-US" smtClean="0"/>
              <a:t>‹#›</a:t>
            </a:fld>
            <a:endParaRPr lang="en-US"/>
          </a:p>
        </p:txBody>
      </p:sp>
    </p:spTree>
    <p:extLst>
      <p:ext uri="{BB962C8B-B14F-4D97-AF65-F5344CB8AC3E}">
        <p14:creationId xmlns:p14="http://schemas.microsoft.com/office/powerpoint/2010/main" val="3732404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578E1-9C8F-C33A-2A5C-C9C63DCDDBD0}"/>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474DE60-A8F4-0445-DE98-B487203DDDFB}"/>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0CDFF45-F739-3886-C0D2-A8B2CF0F485A}"/>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253660-7C87-D2FC-EEE0-E1BC4F7B8954}"/>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D52FAF53-1F7B-5E53-AF8E-CFB451046D67}"/>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8DEBBC5-EEAD-4350-632E-F436E37C334F}"/>
              </a:ext>
            </a:extLst>
          </p:cNvPr>
          <p:cNvSpPr>
            <a:spLocks noGrp="1"/>
          </p:cNvSpPr>
          <p:nvPr>
            <p:ph type="dt" sz="half" idx="10"/>
          </p:nvPr>
        </p:nvSpPr>
        <p:spPr/>
        <p:txBody>
          <a:bodyPr/>
          <a:lstStyle/>
          <a:p>
            <a:fld id="{EA29561A-B95E-450A-8C41-78A5679C0BA9}" type="datetimeFigureOut">
              <a:rPr lang="en-US" smtClean="0"/>
              <a:t>7/20/2023</a:t>
            </a:fld>
            <a:endParaRPr lang="en-US"/>
          </a:p>
        </p:txBody>
      </p:sp>
      <p:sp>
        <p:nvSpPr>
          <p:cNvPr id="8" name="Footer Placeholder 7">
            <a:extLst>
              <a:ext uri="{FF2B5EF4-FFF2-40B4-BE49-F238E27FC236}">
                <a16:creationId xmlns:a16="http://schemas.microsoft.com/office/drawing/2014/main" id="{361CBDC4-904F-D9A6-E36B-957B262EEFF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BE15563-F12F-1589-9F58-D02A92EB83D9}"/>
              </a:ext>
            </a:extLst>
          </p:cNvPr>
          <p:cNvSpPr>
            <a:spLocks noGrp="1"/>
          </p:cNvSpPr>
          <p:nvPr>
            <p:ph type="sldNum" sz="quarter" idx="12"/>
          </p:nvPr>
        </p:nvSpPr>
        <p:spPr/>
        <p:txBody>
          <a:bodyPr/>
          <a:lstStyle/>
          <a:p>
            <a:fld id="{04761F96-6911-44A4-9496-FF5B23CB5B8F}" type="slidenum">
              <a:rPr lang="en-US" smtClean="0"/>
              <a:t>‹#›</a:t>
            </a:fld>
            <a:endParaRPr lang="en-US"/>
          </a:p>
        </p:txBody>
      </p:sp>
    </p:spTree>
    <p:extLst>
      <p:ext uri="{BB962C8B-B14F-4D97-AF65-F5344CB8AC3E}">
        <p14:creationId xmlns:p14="http://schemas.microsoft.com/office/powerpoint/2010/main" val="2718323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1A158-9EBE-6C68-93DA-D3AAF68108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045EC3C-7DBC-7A22-5E5D-1BD1AF6FE400}"/>
              </a:ext>
            </a:extLst>
          </p:cNvPr>
          <p:cNvSpPr>
            <a:spLocks noGrp="1"/>
          </p:cNvSpPr>
          <p:nvPr>
            <p:ph type="dt" sz="half" idx="10"/>
          </p:nvPr>
        </p:nvSpPr>
        <p:spPr/>
        <p:txBody>
          <a:bodyPr/>
          <a:lstStyle/>
          <a:p>
            <a:fld id="{EA29561A-B95E-450A-8C41-78A5679C0BA9}" type="datetimeFigureOut">
              <a:rPr lang="en-US" smtClean="0"/>
              <a:t>7/20/2023</a:t>
            </a:fld>
            <a:endParaRPr lang="en-US"/>
          </a:p>
        </p:txBody>
      </p:sp>
      <p:sp>
        <p:nvSpPr>
          <p:cNvPr id="4" name="Footer Placeholder 3">
            <a:extLst>
              <a:ext uri="{FF2B5EF4-FFF2-40B4-BE49-F238E27FC236}">
                <a16:creationId xmlns:a16="http://schemas.microsoft.com/office/drawing/2014/main" id="{5E82A560-5A8C-3EC7-1532-C424A8B84E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AF516B4-57F1-4417-0369-82F659786038}"/>
              </a:ext>
            </a:extLst>
          </p:cNvPr>
          <p:cNvSpPr>
            <a:spLocks noGrp="1"/>
          </p:cNvSpPr>
          <p:nvPr>
            <p:ph type="sldNum" sz="quarter" idx="12"/>
          </p:nvPr>
        </p:nvSpPr>
        <p:spPr/>
        <p:txBody>
          <a:bodyPr/>
          <a:lstStyle/>
          <a:p>
            <a:fld id="{04761F96-6911-44A4-9496-FF5B23CB5B8F}" type="slidenum">
              <a:rPr lang="en-US" smtClean="0"/>
              <a:t>‹#›</a:t>
            </a:fld>
            <a:endParaRPr lang="en-US"/>
          </a:p>
        </p:txBody>
      </p:sp>
    </p:spTree>
    <p:extLst>
      <p:ext uri="{BB962C8B-B14F-4D97-AF65-F5344CB8AC3E}">
        <p14:creationId xmlns:p14="http://schemas.microsoft.com/office/powerpoint/2010/main" val="2422796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E6F960-91F1-1A14-B5C7-32C46646A507}"/>
              </a:ext>
            </a:extLst>
          </p:cNvPr>
          <p:cNvSpPr>
            <a:spLocks noGrp="1"/>
          </p:cNvSpPr>
          <p:nvPr>
            <p:ph type="dt" sz="half" idx="10"/>
          </p:nvPr>
        </p:nvSpPr>
        <p:spPr/>
        <p:txBody>
          <a:bodyPr/>
          <a:lstStyle/>
          <a:p>
            <a:fld id="{EA29561A-B95E-450A-8C41-78A5679C0BA9}" type="datetimeFigureOut">
              <a:rPr lang="en-US" smtClean="0"/>
              <a:t>7/20/2023</a:t>
            </a:fld>
            <a:endParaRPr lang="en-US"/>
          </a:p>
        </p:txBody>
      </p:sp>
      <p:sp>
        <p:nvSpPr>
          <p:cNvPr id="3" name="Footer Placeholder 2">
            <a:extLst>
              <a:ext uri="{FF2B5EF4-FFF2-40B4-BE49-F238E27FC236}">
                <a16:creationId xmlns:a16="http://schemas.microsoft.com/office/drawing/2014/main" id="{B432F24F-F023-5EC6-13B0-0ED70DEDA8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34DD5B6-8DF1-D8AA-F7D9-9C1D2F69A989}"/>
              </a:ext>
            </a:extLst>
          </p:cNvPr>
          <p:cNvSpPr>
            <a:spLocks noGrp="1"/>
          </p:cNvSpPr>
          <p:nvPr>
            <p:ph type="sldNum" sz="quarter" idx="12"/>
          </p:nvPr>
        </p:nvSpPr>
        <p:spPr/>
        <p:txBody>
          <a:bodyPr/>
          <a:lstStyle/>
          <a:p>
            <a:fld id="{04761F96-6911-44A4-9496-FF5B23CB5B8F}" type="slidenum">
              <a:rPr lang="en-US" smtClean="0"/>
              <a:t>‹#›</a:t>
            </a:fld>
            <a:endParaRPr lang="en-US"/>
          </a:p>
        </p:txBody>
      </p:sp>
    </p:spTree>
    <p:extLst>
      <p:ext uri="{BB962C8B-B14F-4D97-AF65-F5344CB8AC3E}">
        <p14:creationId xmlns:p14="http://schemas.microsoft.com/office/powerpoint/2010/main" val="1559519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55584-EDA6-42CC-357C-B0825E7F94E1}"/>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26E3C5F-A8EA-943B-BB80-AE8F6844805F}"/>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E05268-E1A8-B60C-9F91-4E740992D9AC}"/>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1AD5492-04EF-55DC-E45B-2A923656F438}"/>
              </a:ext>
            </a:extLst>
          </p:cNvPr>
          <p:cNvSpPr>
            <a:spLocks noGrp="1"/>
          </p:cNvSpPr>
          <p:nvPr>
            <p:ph type="dt" sz="half" idx="10"/>
          </p:nvPr>
        </p:nvSpPr>
        <p:spPr/>
        <p:txBody>
          <a:bodyPr/>
          <a:lstStyle/>
          <a:p>
            <a:fld id="{EA29561A-B95E-450A-8C41-78A5679C0BA9}" type="datetimeFigureOut">
              <a:rPr lang="en-US" smtClean="0"/>
              <a:t>7/20/2023</a:t>
            </a:fld>
            <a:endParaRPr lang="en-US"/>
          </a:p>
        </p:txBody>
      </p:sp>
      <p:sp>
        <p:nvSpPr>
          <p:cNvPr id="6" name="Footer Placeholder 5">
            <a:extLst>
              <a:ext uri="{FF2B5EF4-FFF2-40B4-BE49-F238E27FC236}">
                <a16:creationId xmlns:a16="http://schemas.microsoft.com/office/drawing/2014/main" id="{9F5D2AE3-8A30-7D5C-43DD-82CB81C806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3663B3-CBE1-EE4C-8FA8-48A3E71C3CF4}"/>
              </a:ext>
            </a:extLst>
          </p:cNvPr>
          <p:cNvSpPr>
            <a:spLocks noGrp="1"/>
          </p:cNvSpPr>
          <p:nvPr>
            <p:ph type="sldNum" sz="quarter" idx="12"/>
          </p:nvPr>
        </p:nvSpPr>
        <p:spPr/>
        <p:txBody>
          <a:bodyPr/>
          <a:lstStyle/>
          <a:p>
            <a:fld id="{04761F96-6911-44A4-9496-FF5B23CB5B8F}" type="slidenum">
              <a:rPr lang="en-US" smtClean="0"/>
              <a:t>‹#›</a:t>
            </a:fld>
            <a:endParaRPr lang="en-US"/>
          </a:p>
        </p:txBody>
      </p:sp>
    </p:spTree>
    <p:extLst>
      <p:ext uri="{BB962C8B-B14F-4D97-AF65-F5344CB8AC3E}">
        <p14:creationId xmlns:p14="http://schemas.microsoft.com/office/powerpoint/2010/main" val="4131712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C3990-CCCE-4C09-AD01-E41A03878D6E}"/>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0111A38B-26C7-DBB4-DD93-10A80B358C69}"/>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3A3C30FD-5D78-B6EB-261C-903DDF0F2CA8}"/>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17C4E4E-6BE7-8297-196B-58EB4CCDF07F}"/>
              </a:ext>
            </a:extLst>
          </p:cNvPr>
          <p:cNvSpPr>
            <a:spLocks noGrp="1"/>
          </p:cNvSpPr>
          <p:nvPr>
            <p:ph type="dt" sz="half" idx="10"/>
          </p:nvPr>
        </p:nvSpPr>
        <p:spPr/>
        <p:txBody>
          <a:bodyPr/>
          <a:lstStyle/>
          <a:p>
            <a:fld id="{EA29561A-B95E-450A-8C41-78A5679C0BA9}" type="datetimeFigureOut">
              <a:rPr lang="en-US" smtClean="0"/>
              <a:t>7/20/2023</a:t>
            </a:fld>
            <a:endParaRPr lang="en-US"/>
          </a:p>
        </p:txBody>
      </p:sp>
      <p:sp>
        <p:nvSpPr>
          <p:cNvPr id="6" name="Footer Placeholder 5">
            <a:extLst>
              <a:ext uri="{FF2B5EF4-FFF2-40B4-BE49-F238E27FC236}">
                <a16:creationId xmlns:a16="http://schemas.microsoft.com/office/drawing/2014/main" id="{0CB8DE37-73A6-F3E3-5AF5-1E78F8D019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7C63D4-D58E-80A4-D20F-4826477483D9}"/>
              </a:ext>
            </a:extLst>
          </p:cNvPr>
          <p:cNvSpPr>
            <a:spLocks noGrp="1"/>
          </p:cNvSpPr>
          <p:nvPr>
            <p:ph type="sldNum" sz="quarter" idx="12"/>
          </p:nvPr>
        </p:nvSpPr>
        <p:spPr/>
        <p:txBody>
          <a:bodyPr/>
          <a:lstStyle/>
          <a:p>
            <a:fld id="{04761F96-6911-44A4-9496-FF5B23CB5B8F}" type="slidenum">
              <a:rPr lang="en-US" smtClean="0"/>
              <a:t>‹#›</a:t>
            </a:fld>
            <a:endParaRPr lang="en-US"/>
          </a:p>
        </p:txBody>
      </p:sp>
    </p:spTree>
    <p:extLst>
      <p:ext uri="{BB962C8B-B14F-4D97-AF65-F5344CB8AC3E}">
        <p14:creationId xmlns:p14="http://schemas.microsoft.com/office/powerpoint/2010/main" val="904355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6A884-DAA8-D00A-3490-D3C89AF31A7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DB38D8-07E2-0B68-EE33-77E9CC4BA3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C08229-D294-45EB-2CB1-0997E9F124A2}"/>
              </a:ext>
            </a:extLst>
          </p:cNvPr>
          <p:cNvSpPr>
            <a:spLocks noGrp="1"/>
          </p:cNvSpPr>
          <p:nvPr>
            <p:ph type="dt" sz="half" idx="10"/>
          </p:nvPr>
        </p:nvSpPr>
        <p:spPr/>
        <p:txBody>
          <a:bodyPr/>
          <a:lstStyle/>
          <a:p>
            <a:fld id="{EA29561A-B95E-450A-8C41-78A5679C0BA9}" type="datetimeFigureOut">
              <a:rPr lang="en-US" smtClean="0"/>
              <a:t>7/20/2023</a:t>
            </a:fld>
            <a:endParaRPr lang="en-US"/>
          </a:p>
        </p:txBody>
      </p:sp>
      <p:sp>
        <p:nvSpPr>
          <p:cNvPr id="5" name="Footer Placeholder 4">
            <a:extLst>
              <a:ext uri="{FF2B5EF4-FFF2-40B4-BE49-F238E27FC236}">
                <a16:creationId xmlns:a16="http://schemas.microsoft.com/office/drawing/2014/main" id="{8D644777-098D-B646-D12C-C49D5AC9B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3C3CF9-F66A-09F5-EA38-2E0D13E14B64}"/>
              </a:ext>
            </a:extLst>
          </p:cNvPr>
          <p:cNvSpPr>
            <a:spLocks noGrp="1"/>
          </p:cNvSpPr>
          <p:nvPr>
            <p:ph type="sldNum" sz="quarter" idx="12"/>
          </p:nvPr>
        </p:nvSpPr>
        <p:spPr/>
        <p:txBody>
          <a:bodyPr/>
          <a:lstStyle/>
          <a:p>
            <a:fld id="{04761F96-6911-44A4-9496-FF5B23CB5B8F}" type="slidenum">
              <a:rPr lang="en-US" smtClean="0"/>
              <a:t>‹#›</a:t>
            </a:fld>
            <a:endParaRPr lang="en-US"/>
          </a:p>
        </p:txBody>
      </p:sp>
    </p:spTree>
    <p:extLst>
      <p:ext uri="{BB962C8B-B14F-4D97-AF65-F5344CB8AC3E}">
        <p14:creationId xmlns:p14="http://schemas.microsoft.com/office/powerpoint/2010/main" val="4102985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D32B64-C269-8D60-FB49-B216C1ACE086}"/>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371AB9-7D9C-AE8C-3401-586BB32B58E8}"/>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0984D4-F653-C453-3AE3-D4072DB45B32}"/>
              </a:ext>
            </a:extLst>
          </p:cNvPr>
          <p:cNvSpPr>
            <a:spLocks noGrp="1"/>
          </p:cNvSpPr>
          <p:nvPr>
            <p:ph type="dt" sz="half" idx="10"/>
          </p:nvPr>
        </p:nvSpPr>
        <p:spPr/>
        <p:txBody>
          <a:bodyPr/>
          <a:lstStyle/>
          <a:p>
            <a:fld id="{EA29561A-B95E-450A-8C41-78A5679C0BA9}" type="datetimeFigureOut">
              <a:rPr lang="en-US" smtClean="0"/>
              <a:t>7/20/2023</a:t>
            </a:fld>
            <a:endParaRPr lang="en-US"/>
          </a:p>
        </p:txBody>
      </p:sp>
      <p:sp>
        <p:nvSpPr>
          <p:cNvPr id="5" name="Footer Placeholder 4">
            <a:extLst>
              <a:ext uri="{FF2B5EF4-FFF2-40B4-BE49-F238E27FC236}">
                <a16:creationId xmlns:a16="http://schemas.microsoft.com/office/drawing/2014/main" id="{8F21A422-3BE6-F9A7-315E-70C7EB9CFD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20C50C-E03F-8BBF-0423-0DE5BABCB3D0}"/>
              </a:ext>
            </a:extLst>
          </p:cNvPr>
          <p:cNvSpPr>
            <a:spLocks noGrp="1"/>
          </p:cNvSpPr>
          <p:nvPr>
            <p:ph type="sldNum" sz="quarter" idx="12"/>
          </p:nvPr>
        </p:nvSpPr>
        <p:spPr/>
        <p:txBody>
          <a:bodyPr/>
          <a:lstStyle/>
          <a:p>
            <a:fld id="{04761F96-6911-44A4-9496-FF5B23CB5B8F}" type="slidenum">
              <a:rPr lang="en-US" smtClean="0"/>
              <a:t>‹#›</a:t>
            </a:fld>
            <a:endParaRPr lang="en-US"/>
          </a:p>
        </p:txBody>
      </p:sp>
    </p:spTree>
    <p:extLst>
      <p:ext uri="{BB962C8B-B14F-4D97-AF65-F5344CB8AC3E}">
        <p14:creationId xmlns:p14="http://schemas.microsoft.com/office/powerpoint/2010/main" val="3531822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849975-06C2-DCBB-278F-810F1F36C34B}"/>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E2488C8-BE06-014E-821C-46BDC63E6F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0C1599-84A4-46A2-2ED2-28CD5AE28B21}"/>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A29561A-B95E-450A-8C41-78A5679C0BA9}" type="datetimeFigureOut">
              <a:rPr lang="en-US" smtClean="0"/>
              <a:t>7/20/2023</a:t>
            </a:fld>
            <a:endParaRPr lang="en-US"/>
          </a:p>
        </p:txBody>
      </p:sp>
      <p:sp>
        <p:nvSpPr>
          <p:cNvPr id="5" name="Footer Placeholder 4">
            <a:extLst>
              <a:ext uri="{FF2B5EF4-FFF2-40B4-BE49-F238E27FC236}">
                <a16:creationId xmlns:a16="http://schemas.microsoft.com/office/drawing/2014/main" id="{46677105-7017-8831-3B9A-F0723EE5C89D}"/>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C1D9DCE-2E1A-E917-D5F0-FA0E2C660995}"/>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4761F96-6911-44A4-9496-FF5B23CB5B8F}" type="slidenum">
              <a:rPr lang="en-US" smtClean="0"/>
              <a:t>‹#›</a:t>
            </a:fld>
            <a:endParaRPr lang="en-US"/>
          </a:p>
        </p:txBody>
      </p:sp>
    </p:spTree>
    <p:extLst>
      <p:ext uri="{BB962C8B-B14F-4D97-AF65-F5344CB8AC3E}">
        <p14:creationId xmlns:p14="http://schemas.microsoft.com/office/powerpoint/2010/main" val="15948625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tpgi.com/color-contrast-checker/"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hyperlink" Target="https://americananthro.org/accessibility/pdf-document-tips/" TargetMode="External"/><Relationship Id="rId5" Type="http://schemas.openxmlformats.org/officeDocument/2006/relationships/hyperlink" Target="https://americananthro.org/accessibility/image-descriptions/" TargetMode="External"/><Relationship Id="rId4" Type="http://schemas.openxmlformats.org/officeDocument/2006/relationships/hyperlink" Target="https://webaim.org/resources/contrastchecker/"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washington.edu/doit/how-can-i-create-conference-poster-accessible-people-disabilities" TargetMode="External"/><Relationship Id="rId2" Type="http://schemas.openxmlformats.org/officeDocument/2006/relationships/hyperlink" Target="https://www.aucd.org/docs/annual_mtg_2008/accessibility_posters_gilson2007.pdf" TargetMode="External"/><Relationship Id="rId1" Type="http://schemas.openxmlformats.org/officeDocument/2006/relationships/slideLayout" Target="../slideLayouts/slideLayout2.xml"/><Relationship Id="rId6" Type="http://schemas.openxmlformats.org/officeDocument/2006/relationships/hyperlink" Target="https://www.ncbi.nlm.nih.gov/pmc/articles/PMC9053039/" TargetMode="External"/><Relationship Id="rId5" Type="http://schemas.openxmlformats.org/officeDocument/2006/relationships/hyperlink" Target="https://americananthro.org/accessibility/poster-gallery-session-guidelines/#poster-formatting" TargetMode="External"/><Relationship Id="rId4" Type="http://schemas.openxmlformats.org/officeDocument/2006/relationships/hyperlink" Target="https://guides.library.yale.edu/academic-poster-resources/accessibility"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CAB49-4762-E62F-4502-2E5B7E101200}"/>
              </a:ext>
            </a:extLst>
          </p:cNvPr>
          <p:cNvSpPr>
            <a:spLocks noGrp="1"/>
          </p:cNvSpPr>
          <p:nvPr>
            <p:ph type="ctrTitle"/>
          </p:nvPr>
        </p:nvSpPr>
        <p:spPr/>
        <p:txBody>
          <a:bodyPr>
            <a:normAutofit/>
          </a:bodyPr>
          <a:lstStyle/>
          <a:p>
            <a:r>
              <a:rPr lang="en-US" sz="3600" dirty="0">
                <a:latin typeface="Calibri"/>
                <a:ea typeface="Verdana"/>
                <a:cs typeface="Calibri"/>
              </a:rPr>
              <a:t>Creating an Accessible </a:t>
            </a:r>
            <a:br>
              <a:rPr lang="en-US" sz="3600" dirty="0">
                <a:latin typeface="Calibri"/>
                <a:ea typeface="Verdana"/>
                <a:cs typeface="Calibri"/>
              </a:rPr>
            </a:br>
            <a:r>
              <a:rPr lang="en-US" sz="3600" dirty="0">
                <a:latin typeface="Calibri"/>
                <a:ea typeface="Verdana"/>
                <a:cs typeface="Calibri"/>
              </a:rPr>
              <a:t>Scientific Poster</a:t>
            </a:r>
          </a:p>
        </p:txBody>
      </p:sp>
      <p:sp>
        <p:nvSpPr>
          <p:cNvPr id="3" name="Subtitle 2">
            <a:extLst>
              <a:ext uri="{FF2B5EF4-FFF2-40B4-BE49-F238E27FC236}">
                <a16:creationId xmlns:a16="http://schemas.microsoft.com/office/drawing/2014/main" id="{68F7201A-D07D-1690-1416-56A4787080B1}"/>
              </a:ext>
            </a:extLst>
          </p:cNvPr>
          <p:cNvSpPr>
            <a:spLocks noGrp="1"/>
          </p:cNvSpPr>
          <p:nvPr>
            <p:ph type="subTitle" idx="1"/>
          </p:nvPr>
        </p:nvSpPr>
        <p:spPr>
          <a:xfrm>
            <a:off x="2667000" y="3791573"/>
            <a:ext cx="6858000" cy="1241822"/>
          </a:xfrm>
        </p:spPr>
        <p:txBody>
          <a:bodyPr vert="horz" lIns="68580" tIns="34290" rIns="68580" bIns="34290" rtlCol="0" anchor="t">
            <a:normAutofit/>
          </a:bodyPr>
          <a:lstStyle/>
          <a:p>
            <a:r>
              <a:rPr lang="en-US" sz="1500" dirty="0">
                <a:latin typeface="Calibri"/>
                <a:ea typeface="Verdana"/>
                <a:cs typeface="Calibri"/>
              </a:rPr>
              <a:t>Kate Bucher</a:t>
            </a:r>
          </a:p>
          <a:p>
            <a:r>
              <a:rPr lang="en-US" sz="1500" dirty="0">
                <a:latin typeface="Calibri"/>
                <a:ea typeface="Verdana"/>
                <a:cs typeface="Calibri"/>
              </a:rPr>
              <a:t>Metadata Librarian</a:t>
            </a:r>
          </a:p>
          <a:p>
            <a:r>
              <a:rPr lang="en-US" sz="1500" dirty="0">
                <a:latin typeface="Calibri"/>
                <a:ea typeface="Verdana"/>
                <a:cs typeface="Calibri"/>
              </a:rPr>
              <a:t>NIST Research Library and Museum</a:t>
            </a:r>
          </a:p>
          <a:p>
            <a:r>
              <a:rPr lang="en-US" sz="1500" dirty="0">
                <a:latin typeface="Calibri"/>
                <a:ea typeface="Verdana"/>
                <a:cs typeface="Calibri"/>
              </a:rPr>
              <a:t>Thursday, July 6, 2023</a:t>
            </a:r>
          </a:p>
        </p:txBody>
      </p:sp>
    </p:spTree>
    <p:extLst>
      <p:ext uri="{BB962C8B-B14F-4D97-AF65-F5344CB8AC3E}">
        <p14:creationId xmlns:p14="http://schemas.microsoft.com/office/powerpoint/2010/main" val="2300315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5AA55-CABF-25F8-341E-201BC2A8268D}"/>
              </a:ext>
            </a:extLst>
          </p:cNvPr>
          <p:cNvSpPr>
            <a:spLocks noGrp="1"/>
          </p:cNvSpPr>
          <p:nvPr>
            <p:ph type="title"/>
          </p:nvPr>
        </p:nvSpPr>
        <p:spPr/>
        <p:txBody>
          <a:bodyPr/>
          <a:lstStyle/>
          <a:p>
            <a:r>
              <a:rPr lang="en-US" dirty="0">
                <a:latin typeface="Calibri"/>
                <a:cs typeface="Calibri"/>
              </a:rPr>
              <a:t>Agenda</a:t>
            </a:r>
            <a:endParaRPr lang="en-US" dirty="0"/>
          </a:p>
        </p:txBody>
      </p:sp>
      <p:sp>
        <p:nvSpPr>
          <p:cNvPr id="3" name="Content Placeholder 2">
            <a:extLst>
              <a:ext uri="{FF2B5EF4-FFF2-40B4-BE49-F238E27FC236}">
                <a16:creationId xmlns:a16="http://schemas.microsoft.com/office/drawing/2014/main" id="{AABC88B9-B5AD-10D6-6B10-60240C350522}"/>
              </a:ext>
            </a:extLst>
          </p:cNvPr>
          <p:cNvSpPr>
            <a:spLocks noGrp="1"/>
          </p:cNvSpPr>
          <p:nvPr>
            <p:ph sz="half" idx="1"/>
          </p:nvPr>
        </p:nvSpPr>
        <p:spPr/>
        <p:txBody>
          <a:bodyPr vert="horz" lIns="68580" tIns="34290" rIns="68580" bIns="34290" rtlCol="0" anchor="t">
            <a:normAutofit/>
          </a:bodyPr>
          <a:lstStyle/>
          <a:p>
            <a:pPr>
              <a:lnSpc>
                <a:spcPct val="150000"/>
              </a:lnSpc>
            </a:pPr>
            <a:r>
              <a:rPr lang="en-US" dirty="0">
                <a:solidFill>
                  <a:srgbClr val="293737"/>
                </a:solidFill>
                <a:cs typeface="Calibri"/>
              </a:rPr>
              <a:t>Scientific posters and accessibility</a:t>
            </a:r>
            <a:endParaRPr lang="en-US" dirty="0">
              <a:ea typeface="+mn-lt"/>
              <a:cs typeface="+mn-lt"/>
            </a:endParaRPr>
          </a:p>
          <a:p>
            <a:pPr>
              <a:lnSpc>
                <a:spcPct val="150000"/>
              </a:lnSpc>
            </a:pPr>
            <a:r>
              <a:rPr lang="en-US" dirty="0">
                <a:solidFill>
                  <a:srgbClr val="293737"/>
                </a:solidFill>
                <a:cs typeface="Calibri"/>
              </a:rPr>
              <a:t>Poster content </a:t>
            </a:r>
            <a:endParaRPr lang="en-US" dirty="0">
              <a:ea typeface="+mn-lt"/>
              <a:cs typeface="+mn-lt"/>
            </a:endParaRPr>
          </a:p>
          <a:p>
            <a:pPr>
              <a:lnSpc>
                <a:spcPct val="150000"/>
              </a:lnSpc>
            </a:pPr>
            <a:r>
              <a:rPr lang="en-US" dirty="0">
                <a:solidFill>
                  <a:srgbClr val="293737"/>
                </a:solidFill>
                <a:cs typeface="Calibri"/>
              </a:rPr>
              <a:t>Design and layout</a:t>
            </a:r>
            <a:endParaRPr lang="en-US" dirty="0">
              <a:ea typeface="+mn-lt"/>
              <a:cs typeface="+mn-lt"/>
            </a:endParaRPr>
          </a:p>
          <a:p>
            <a:pPr>
              <a:lnSpc>
                <a:spcPct val="150000"/>
              </a:lnSpc>
            </a:pPr>
            <a:r>
              <a:rPr lang="en-US">
                <a:ea typeface="+mn-lt"/>
                <a:cs typeface="+mn-lt"/>
              </a:rPr>
              <a:t>Images and alt text</a:t>
            </a:r>
            <a:endParaRPr lang="en-US" dirty="0">
              <a:ea typeface="+mn-lt"/>
              <a:cs typeface="+mn-lt"/>
            </a:endParaRPr>
          </a:p>
          <a:p>
            <a:pPr>
              <a:lnSpc>
                <a:spcPct val="150000"/>
              </a:lnSpc>
            </a:pPr>
            <a:endParaRPr lang="en-US" dirty="0">
              <a:solidFill>
                <a:srgbClr val="293737"/>
              </a:solidFill>
              <a:cs typeface="Calibri"/>
            </a:endParaRPr>
          </a:p>
        </p:txBody>
      </p:sp>
      <p:sp>
        <p:nvSpPr>
          <p:cNvPr id="4" name="Content Placeholder 3">
            <a:extLst>
              <a:ext uri="{FF2B5EF4-FFF2-40B4-BE49-F238E27FC236}">
                <a16:creationId xmlns:a16="http://schemas.microsoft.com/office/drawing/2014/main" id="{B35A7367-A4E1-CEAA-2ED9-08FECB97A5EC}"/>
              </a:ext>
            </a:extLst>
          </p:cNvPr>
          <p:cNvSpPr>
            <a:spLocks noGrp="1"/>
          </p:cNvSpPr>
          <p:nvPr>
            <p:ph sz="half" idx="2"/>
          </p:nvPr>
        </p:nvSpPr>
        <p:spPr/>
        <p:txBody>
          <a:bodyPr vert="horz" lIns="68580" tIns="34290" rIns="68580" bIns="34290" rtlCol="0" anchor="t">
            <a:normAutofit/>
          </a:bodyPr>
          <a:lstStyle/>
          <a:p>
            <a:pPr>
              <a:lnSpc>
                <a:spcPct val="150000"/>
              </a:lnSpc>
            </a:pPr>
            <a:r>
              <a:rPr lang="en-US" dirty="0">
                <a:solidFill>
                  <a:srgbClr val="293737"/>
                </a:solidFill>
                <a:cs typeface="Calibri"/>
              </a:rPr>
              <a:t>Text, color, and fonts</a:t>
            </a:r>
            <a:endParaRPr lang="en-US" dirty="0">
              <a:ea typeface="+mn-lt"/>
              <a:cs typeface="+mn-lt"/>
            </a:endParaRPr>
          </a:p>
          <a:p>
            <a:pPr>
              <a:lnSpc>
                <a:spcPct val="150000"/>
              </a:lnSpc>
            </a:pPr>
            <a:r>
              <a:rPr lang="en-US" dirty="0">
                <a:solidFill>
                  <a:srgbClr val="293737"/>
                </a:solidFill>
                <a:cs typeface="Calibri"/>
              </a:rPr>
              <a:t>Presenting your poster</a:t>
            </a:r>
            <a:endParaRPr lang="en-US" dirty="0">
              <a:ea typeface="+mn-lt"/>
              <a:cs typeface="+mn-lt"/>
            </a:endParaRPr>
          </a:p>
          <a:p>
            <a:pPr>
              <a:lnSpc>
                <a:spcPct val="150000"/>
              </a:lnSpc>
            </a:pPr>
            <a:r>
              <a:rPr lang="en-US" dirty="0">
                <a:solidFill>
                  <a:srgbClr val="293737"/>
                </a:solidFill>
                <a:cs typeface="Calibri"/>
              </a:rPr>
              <a:t>Additional resources</a:t>
            </a:r>
            <a:endParaRPr lang="en-US" dirty="0"/>
          </a:p>
        </p:txBody>
      </p:sp>
    </p:spTree>
    <p:extLst>
      <p:ext uri="{BB962C8B-B14F-4D97-AF65-F5344CB8AC3E}">
        <p14:creationId xmlns:p14="http://schemas.microsoft.com/office/powerpoint/2010/main" val="1329800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1D427-CBC6-92D1-65FF-8F776CE53818}"/>
              </a:ext>
            </a:extLst>
          </p:cNvPr>
          <p:cNvSpPr>
            <a:spLocks noGrp="1"/>
          </p:cNvSpPr>
          <p:nvPr>
            <p:ph type="title"/>
          </p:nvPr>
        </p:nvSpPr>
        <p:spPr/>
        <p:txBody>
          <a:bodyPr/>
          <a:lstStyle/>
          <a:p>
            <a:r>
              <a:rPr lang="en-US" dirty="0">
                <a:solidFill>
                  <a:srgbClr val="293737"/>
                </a:solidFill>
                <a:latin typeface="Calibri"/>
                <a:cs typeface="Calibri"/>
              </a:rPr>
              <a:t>Scientific posters and accessibility</a:t>
            </a:r>
            <a:endParaRPr lang="en-US" dirty="0"/>
          </a:p>
        </p:txBody>
      </p:sp>
      <p:sp>
        <p:nvSpPr>
          <p:cNvPr id="3" name="Content Placeholder 2">
            <a:extLst>
              <a:ext uri="{FF2B5EF4-FFF2-40B4-BE49-F238E27FC236}">
                <a16:creationId xmlns:a16="http://schemas.microsoft.com/office/drawing/2014/main" id="{A2FB004A-E1B8-B1B3-7B70-60EDD8620877}"/>
              </a:ext>
            </a:extLst>
          </p:cNvPr>
          <p:cNvSpPr>
            <a:spLocks noGrp="1"/>
          </p:cNvSpPr>
          <p:nvPr>
            <p:ph idx="1"/>
          </p:nvPr>
        </p:nvSpPr>
        <p:spPr/>
        <p:txBody>
          <a:bodyPr vert="horz" lIns="68580" tIns="34290" rIns="68580" bIns="34290" rtlCol="0" anchor="t">
            <a:normAutofit/>
          </a:bodyPr>
          <a:lstStyle/>
          <a:p>
            <a:r>
              <a:rPr lang="en-US" dirty="0">
                <a:cs typeface="Calibri"/>
              </a:rPr>
              <a:t>Posters facilitate dissemination of research at all levels</a:t>
            </a:r>
          </a:p>
          <a:p>
            <a:r>
              <a:rPr lang="en-US" dirty="0">
                <a:cs typeface="Calibri"/>
              </a:rPr>
              <a:t>Great way to gain experience</a:t>
            </a:r>
          </a:p>
          <a:p>
            <a:r>
              <a:rPr lang="en-US" dirty="0">
                <a:cs typeface="Calibri"/>
              </a:rPr>
              <a:t>Consider accessibility during poster development</a:t>
            </a:r>
          </a:p>
          <a:p>
            <a:r>
              <a:rPr lang="en-US" dirty="0">
                <a:cs typeface="Calibri"/>
              </a:rPr>
              <a:t>Take steps to ensure broadest audience possible can access</a:t>
            </a:r>
          </a:p>
          <a:p>
            <a:r>
              <a:rPr lang="en-US" dirty="0">
                <a:cs typeface="Calibri"/>
              </a:rPr>
              <a:t>Minimize exclusion of participants</a:t>
            </a:r>
          </a:p>
          <a:p>
            <a:endParaRPr lang="en-US" dirty="0">
              <a:cs typeface="Calibri"/>
            </a:endParaRPr>
          </a:p>
        </p:txBody>
      </p:sp>
    </p:spTree>
    <p:extLst>
      <p:ext uri="{BB962C8B-B14F-4D97-AF65-F5344CB8AC3E}">
        <p14:creationId xmlns:p14="http://schemas.microsoft.com/office/powerpoint/2010/main" val="1952340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15B23-395C-6156-C670-109B0C68E6FA}"/>
              </a:ext>
            </a:extLst>
          </p:cNvPr>
          <p:cNvSpPr>
            <a:spLocks noGrp="1"/>
          </p:cNvSpPr>
          <p:nvPr>
            <p:ph type="title"/>
          </p:nvPr>
        </p:nvSpPr>
        <p:spPr/>
        <p:txBody>
          <a:bodyPr/>
          <a:lstStyle/>
          <a:p>
            <a:r>
              <a:rPr lang="en-US" dirty="0">
                <a:solidFill>
                  <a:srgbClr val="293737"/>
                </a:solidFill>
                <a:latin typeface="Calibri"/>
                <a:cs typeface="Calibri"/>
              </a:rPr>
              <a:t>Poster content </a:t>
            </a:r>
            <a:endParaRPr lang="en-US" dirty="0"/>
          </a:p>
        </p:txBody>
      </p:sp>
      <p:sp>
        <p:nvSpPr>
          <p:cNvPr id="3" name="Content Placeholder 2">
            <a:extLst>
              <a:ext uri="{FF2B5EF4-FFF2-40B4-BE49-F238E27FC236}">
                <a16:creationId xmlns:a16="http://schemas.microsoft.com/office/drawing/2014/main" id="{235076E7-BEB5-4EA7-8F17-718BB1AA685C}"/>
              </a:ext>
            </a:extLst>
          </p:cNvPr>
          <p:cNvSpPr>
            <a:spLocks noGrp="1"/>
          </p:cNvSpPr>
          <p:nvPr>
            <p:ph idx="1"/>
          </p:nvPr>
        </p:nvSpPr>
        <p:spPr/>
        <p:txBody>
          <a:bodyPr vert="horz" lIns="68580" tIns="34290" rIns="68580" bIns="34290" rtlCol="0" anchor="t">
            <a:normAutofit/>
          </a:bodyPr>
          <a:lstStyle/>
          <a:p>
            <a:r>
              <a:rPr lang="en-US" dirty="0">
                <a:cs typeface="Calibri"/>
              </a:rPr>
              <a:t>Content before design and layout</a:t>
            </a:r>
          </a:p>
          <a:p>
            <a:r>
              <a:rPr lang="en-US" dirty="0">
                <a:cs typeface="Calibri"/>
              </a:rPr>
              <a:t>Consider the poster's intended message</a:t>
            </a:r>
          </a:p>
          <a:p>
            <a:r>
              <a:rPr lang="en-US" dirty="0">
                <a:cs typeface="Calibri"/>
              </a:rPr>
              <a:t>What information is needed to communicate that message?</a:t>
            </a:r>
          </a:p>
          <a:p>
            <a:r>
              <a:rPr lang="en-US" dirty="0">
                <a:cs typeface="Calibri"/>
              </a:rPr>
              <a:t>If you had two minutes in an elevator to sell your research as a viable project, what would you say?</a:t>
            </a:r>
          </a:p>
          <a:p>
            <a:endParaRPr lang="en-US" dirty="0">
              <a:cs typeface="Calibri"/>
            </a:endParaRPr>
          </a:p>
        </p:txBody>
      </p:sp>
    </p:spTree>
    <p:extLst>
      <p:ext uri="{BB962C8B-B14F-4D97-AF65-F5344CB8AC3E}">
        <p14:creationId xmlns:p14="http://schemas.microsoft.com/office/powerpoint/2010/main" val="447959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646A1-89E5-AE3C-A128-BF68E76DAFCC}"/>
              </a:ext>
            </a:extLst>
          </p:cNvPr>
          <p:cNvSpPr>
            <a:spLocks noGrp="1"/>
          </p:cNvSpPr>
          <p:nvPr>
            <p:ph type="title"/>
          </p:nvPr>
        </p:nvSpPr>
        <p:spPr/>
        <p:txBody>
          <a:bodyPr/>
          <a:lstStyle/>
          <a:p>
            <a:r>
              <a:rPr lang="en-US" dirty="0">
                <a:solidFill>
                  <a:srgbClr val="293737"/>
                </a:solidFill>
                <a:latin typeface="Calibri"/>
                <a:cs typeface="Calibri"/>
              </a:rPr>
              <a:t>Design and layout</a:t>
            </a:r>
            <a:endParaRPr lang="en-US" dirty="0"/>
          </a:p>
        </p:txBody>
      </p:sp>
      <p:pic>
        <p:nvPicPr>
          <p:cNvPr id="4" name="Picture 4">
            <a:extLst>
              <a:ext uri="{FF2B5EF4-FFF2-40B4-BE49-F238E27FC236}">
                <a16:creationId xmlns:a16="http://schemas.microsoft.com/office/drawing/2014/main" id="{E8152D13-21CE-01D2-3CF2-7AFE705BD0EF}"/>
              </a:ext>
            </a:extLst>
          </p:cNvPr>
          <p:cNvPicPr>
            <a:picLocks noGrp="1" noChangeAspect="1"/>
          </p:cNvPicPr>
          <p:nvPr>
            <p:ph idx="1"/>
          </p:nvPr>
        </p:nvPicPr>
        <p:blipFill>
          <a:blip r:embed="rId3"/>
          <a:stretch>
            <a:fillRect/>
          </a:stretch>
        </p:blipFill>
        <p:spPr>
          <a:xfrm>
            <a:off x="2925120" y="2516476"/>
            <a:ext cx="6341762" cy="2252168"/>
          </a:xfrm>
        </p:spPr>
      </p:pic>
    </p:spTree>
    <p:extLst>
      <p:ext uri="{BB962C8B-B14F-4D97-AF65-F5344CB8AC3E}">
        <p14:creationId xmlns:p14="http://schemas.microsoft.com/office/powerpoint/2010/main" val="2348023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D2F70-9EBA-C3CD-4CF1-16B7C72BAF76}"/>
              </a:ext>
            </a:extLst>
          </p:cNvPr>
          <p:cNvSpPr>
            <a:spLocks noGrp="1"/>
          </p:cNvSpPr>
          <p:nvPr>
            <p:ph type="title"/>
          </p:nvPr>
        </p:nvSpPr>
        <p:spPr/>
        <p:txBody>
          <a:bodyPr/>
          <a:lstStyle/>
          <a:p>
            <a:r>
              <a:rPr lang="en-US" dirty="0">
                <a:latin typeface="+mn-lt"/>
                <a:cs typeface="Calibri Light"/>
              </a:rPr>
              <a:t>Images and alt text</a:t>
            </a:r>
            <a:endParaRPr lang="en-US" dirty="0">
              <a:latin typeface="+mn-lt"/>
            </a:endParaRPr>
          </a:p>
        </p:txBody>
      </p:sp>
      <p:pic>
        <p:nvPicPr>
          <p:cNvPr id="4" name="Picture 4">
            <a:extLst>
              <a:ext uri="{FF2B5EF4-FFF2-40B4-BE49-F238E27FC236}">
                <a16:creationId xmlns:a16="http://schemas.microsoft.com/office/drawing/2014/main" id="{1897FA12-8860-B8EE-C226-A66E91C95EE5}"/>
              </a:ext>
            </a:extLst>
          </p:cNvPr>
          <p:cNvPicPr>
            <a:picLocks noGrp="1" noChangeAspect="1"/>
          </p:cNvPicPr>
          <p:nvPr>
            <p:ph idx="1"/>
          </p:nvPr>
        </p:nvPicPr>
        <p:blipFill>
          <a:blip r:embed="rId3"/>
          <a:stretch>
            <a:fillRect/>
          </a:stretch>
        </p:blipFill>
        <p:spPr>
          <a:xfrm>
            <a:off x="3475309" y="2226469"/>
            <a:ext cx="5241385" cy="3263504"/>
          </a:xfrm>
        </p:spPr>
      </p:pic>
    </p:spTree>
    <p:extLst>
      <p:ext uri="{BB962C8B-B14F-4D97-AF65-F5344CB8AC3E}">
        <p14:creationId xmlns:p14="http://schemas.microsoft.com/office/powerpoint/2010/main" val="3137133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FB146-E82B-9D4F-5222-2A71AC0681A4}"/>
              </a:ext>
            </a:extLst>
          </p:cNvPr>
          <p:cNvSpPr>
            <a:spLocks noGrp="1"/>
          </p:cNvSpPr>
          <p:nvPr>
            <p:ph type="title"/>
          </p:nvPr>
        </p:nvSpPr>
        <p:spPr/>
        <p:txBody>
          <a:bodyPr/>
          <a:lstStyle/>
          <a:p>
            <a:r>
              <a:rPr lang="en-US" dirty="0">
                <a:solidFill>
                  <a:srgbClr val="293737"/>
                </a:solidFill>
                <a:latin typeface="Calibri"/>
                <a:cs typeface="Calibri"/>
              </a:rPr>
              <a:t>Text, colors, and fonts</a:t>
            </a:r>
            <a:endParaRPr lang="en-US" dirty="0"/>
          </a:p>
        </p:txBody>
      </p:sp>
      <p:sp>
        <p:nvSpPr>
          <p:cNvPr id="12" name="TextBox 11">
            <a:extLst>
              <a:ext uri="{FF2B5EF4-FFF2-40B4-BE49-F238E27FC236}">
                <a16:creationId xmlns:a16="http://schemas.microsoft.com/office/drawing/2014/main" id="{6678FBD5-A0CB-1E3C-86F1-48A73F99EDDA}"/>
              </a:ext>
            </a:extLst>
          </p:cNvPr>
          <p:cNvSpPr txBox="1"/>
          <p:nvPr/>
        </p:nvSpPr>
        <p:spPr>
          <a:xfrm>
            <a:off x="5376335" y="2413001"/>
            <a:ext cx="2285999" cy="3208571"/>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defTabSz="685800"/>
            <a:r>
              <a:rPr lang="en-US" dirty="0">
                <a:solidFill>
                  <a:prstClr val="black"/>
                </a:solidFill>
                <a:latin typeface="Calibri" panose="020F0502020204030204"/>
                <a:ea typeface="ＭＳ Ｐゴシック" charset="0"/>
                <a:cs typeface="Calibri"/>
              </a:rPr>
              <a:t>Use Sans-serif fonts such as:</a:t>
            </a:r>
            <a:endParaRPr lang="en-US" sz="1350">
              <a:solidFill>
                <a:prstClr val="black"/>
              </a:solidFill>
              <a:latin typeface="Calibri" panose="020F0502020204030204"/>
              <a:ea typeface="ＭＳ Ｐゴシック" charset="0"/>
              <a:cs typeface="Calibri" panose="020F0502020204030204"/>
            </a:endParaRPr>
          </a:p>
          <a:p>
            <a:pPr algn="ctr" defTabSz="685800"/>
            <a:endParaRPr lang="en-US" dirty="0">
              <a:solidFill>
                <a:prstClr val="black"/>
              </a:solidFill>
              <a:latin typeface="Calibri"/>
              <a:ea typeface="ＭＳ Ｐゴシック" charset="0"/>
              <a:cs typeface="Calibri"/>
            </a:endParaRPr>
          </a:p>
          <a:p>
            <a:pPr algn="ctr" defTabSz="685800">
              <a:lnSpc>
                <a:spcPct val="150000"/>
              </a:lnSpc>
            </a:pPr>
            <a:r>
              <a:rPr lang="en-US" dirty="0">
                <a:solidFill>
                  <a:prstClr val="black"/>
                </a:solidFill>
                <a:latin typeface="Arial"/>
                <a:ea typeface="ＭＳ Ｐゴシック" charset="0"/>
                <a:cs typeface="Calibri"/>
              </a:rPr>
              <a:t>Arial</a:t>
            </a:r>
          </a:p>
          <a:p>
            <a:pPr algn="ctr" defTabSz="685800">
              <a:lnSpc>
                <a:spcPct val="150000"/>
              </a:lnSpc>
            </a:pPr>
            <a:r>
              <a:rPr lang="en-US" dirty="0">
                <a:solidFill>
                  <a:prstClr val="black"/>
                </a:solidFill>
                <a:latin typeface="Gill Sans MT"/>
                <a:ea typeface="ＭＳ Ｐゴシック" charset="0"/>
                <a:cs typeface="Calibri"/>
              </a:rPr>
              <a:t>Gill Sans</a:t>
            </a:r>
          </a:p>
          <a:p>
            <a:pPr algn="ctr" defTabSz="685800">
              <a:lnSpc>
                <a:spcPct val="150000"/>
              </a:lnSpc>
            </a:pPr>
            <a:r>
              <a:rPr lang="en-US" dirty="0">
                <a:solidFill>
                  <a:prstClr val="black"/>
                </a:solidFill>
                <a:latin typeface="Calibri" panose="020F0502020204030204"/>
                <a:ea typeface="ＭＳ Ｐゴシック" charset="0"/>
                <a:cs typeface="Calibri"/>
              </a:rPr>
              <a:t>Helvetica</a:t>
            </a:r>
          </a:p>
          <a:p>
            <a:pPr algn="ctr" defTabSz="685800">
              <a:lnSpc>
                <a:spcPct val="150000"/>
              </a:lnSpc>
            </a:pPr>
            <a:r>
              <a:rPr lang="en-US" dirty="0">
                <a:solidFill>
                  <a:prstClr val="black"/>
                </a:solidFill>
                <a:latin typeface="Verdana"/>
                <a:ea typeface="Verdana"/>
                <a:cs typeface="Calibri"/>
              </a:rPr>
              <a:t>Verdana</a:t>
            </a:r>
          </a:p>
          <a:p>
            <a:pPr defTabSz="685800"/>
            <a:endParaRPr lang="en-US" sz="1350" dirty="0">
              <a:solidFill>
                <a:prstClr val="black"/>
              </a:solidFill>
              <a:latin typeface="Calibri" panose="020F0502020204030204"/>
              <a:ea typeface="ＭＳ Ｐゴシック" charset="0"/>
              <a:cs typeface="Calibri"/>
            </a:endParaRPr>
          </a:p>
          <a:p>
            <a:pPr algn="ctr" defTabSz="685800"/>
            <a:endParaRPr lang="en-US" sz="1500" dirty="0">
              <a:solidFill>
                <a:prstClr val="black"/>
              </a:solidFill>
              <a:latin typeface="Calibri" panose="020F0502020204030204"/>
              <a:ea typeface="ＭＳ Ｐゴシック" charset="0"/>
              <a:cs typeface="Calibri"/>
            </a:endParaRPr>
          </a:p>
          <a:p>
            <a:pPr defTabSz="685800"/>
            <a:endParaRPr lang="en-US" sz="1350" dirty="0">
              <a:solidFill>
                <a:prstClr val="black"/>
              </a:solidFill>
              <a:latin typeface="Calibri" panose="020F0502020204030204"/>
              <a:ea typeface="ＭＳ Ｐゴシック" charset="0"/>
              <a:cs typeface="Calibri"/>
            </a:endParaRPr>
          </a:p>
        </p:txBody>
      </p:sp>
      <p:sp>
        <p:nvSpPr>
          <p:cNvPr id="13" name="TextBox 12">
            <a:extLst>
              <a:ext uri="{FF2B5EF4-FFF2-40B4-BE49-F238E27FC236}">
                <a16:creationId xmlns:a16="http://schemas.microsoft.com/office/drawing/2014/main" id="{3DF84B62-887B-28DB-3EF7-11B810A90E4F}"/>
              </a:ext>
            </a:extLst>
          </p:cNvPr>
          <p:cNvSpPr txBox="1"/>
          <p:nvPr/>
        </p:nvSpPr>
        <p:spPr>
          <a:xfrm>
            <a:off x="2413001" y="2413002"/>
            <a:ext cx="2285999" cy="2100575"/>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defTabSz="685800"/>
            <a:r>
              <a:rPr lang="en-US" dirty="0">
                <a:solidFill>
                  <a:prstClr val="black"/>
                </a:solidFill>
                <a:latin typeface="Calibri" panose="020F0502020204030204"/>
                <a:ea typeface="ＭＳ Ｐゴシック" charset="0"/>
                <a:cs typeface="Calibri"/>
              </a:rPr>
              <a:t>Use contrasting colors for font and background, such as:</a:t>
            </a:r>
          </a:p>
          <a:p>
            <a:pPr algn="ctr" defTabSz="685800"/>
            <a:endParaRPr lang="en-US" dirty="0">
              <a:solidFill>
                <a:prstClr val="black"/>
              </a:solidFill>
              <a:latin typeface="Calibri" panose="020F0502020204030204"/>
              <a:ea typeface="ＭＳ Ｐゴシック" charset="0"/>
              <a:cs typeface="Calibri"/>
            </a:endParaRPr>
          </a:p>
          <a:p>
            <a:pPr algn="ctr" defTabSz="685800"/>
            <a:endParaRPr lang="en-US" dirty="0">
              <a:solidFill>
                <a:prstClr val="black"/>
              </a:solidFill>
              <a:latin typeface="Calibri" panose="020F0502020204030204"/>
              <a:ea typeface="Verdana"/>
              <a:cs typeface="Calibri"/>
            </a:endParaRPr>
          </a:p>
          <a:p>
            <a:pPr defTabSz="685800"/>
            <a:endParaRPr lang="en-US" sz="1350" dirty="0">
              <a:solidFill>
                <a:prstClr val="black"/>
              </a:solidFill>
              <a:latin typeface="Calibri" panose="020F0502020204030204"/>
              <a:ea typeface="Verdana"/>
              <a:cs typeface="Calibri"/>
            </a:endParaRPr>
          </a:p>
          <a:p>
            <a:pPr algn="ctr" defTabSz="685800"/>
            <a:endParaRPr lang="en-US" sz="1500" dirty="0">
              <a:solidFill>
                <a:prstClr val="black"/>
              </a:solidFill>
              <a:latin typeface="Calibri" panose="020F0502020204030204"/>
              <a:ea typeface="Verdana"/>
              <a:cs typeface="Calibri"/>
            </a:endParaRPr>
          </a:p>
          <a:p>
            <a:pPr defTabSz="685800"/>
            <a:endParaRPr lang="en-US" sz="1350" dirty="0">
              <a:solidFill>
                <a:prstClr val="black"/>
              </a:solidFill>
              <a:latin typeface="Calibri" panose="020F0502020204030204"/>
              <a:ea typeface="ＭＳ Ｐゴシック" charset="0"/>
              <a:cs typeface="Calibri"/>
            </a:endParaRPr>
          </a:p>
        </p:txBody>
      </p:sp>
      <p:sp>
        <p:nvSpPr>
          <p:cNvPr id="14" name="TextBox 13">
            <a:extLst>
              <a:ext uri="{FF2B5EF4-FFF2-40B4-BE49-F238E27FC236}">
                <a16:creationId xmlns:a16="http://schemas.microsoft.com/office/drawing/2014/main" id="{34931853-2D62-3F21-E748-695B8E339809}"/>
              </a:ext>
            </a:extLst>
          </p:cNvPr>
          <p:cNvSpPr txBox="1"/>
          <p:nvPr/>
        </p:nvSpPr>
        <p:spPr>
          <a:xfrm>
            <a:off x="2127251" y="3534835"/>
            <a:ext cx="2868083" cy="276999"/>
          </a:xfrm>
          <a:prstGeom prst="rect">
            <a:avLst/>
          </a:prstGeom>
          <a:solidFill>
            <a:srgbClr val="002060"/>
          </a:solidFill>
          <a:ln>
            <a:solidFill>
              <a:srgbClr val="002060"/>
            </a:solidFill>
          </a:ln>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defTabSz="685800"/>
            <a:r>
              <a:rPr lang="en-US" sz="1350" b="1" dirty="0">
                <a:solidFill>
                  <a:srgbClr val="FFFFFF"/>
                </a:solidFill>
                <a:latin typeface="Calibri" panose="020F0502020204030204"/>
                <a:ea typeface="ＭＳ Ｐゴシック" charset="0"/>
              </a:rPr>
              <a:t>White text on dark blue background</a:t>
            </a:r>
            <a:endParaRPr lang="en-US" sz="1350">
              <a:solidFill>
                <a:prstClr val="black"/>
              </a:solidFill>
              <a:latin typeface="Calibri" panose="020F0502020204030204"/>
              <a:ea typeface="ＭＳ Ｐゴシック" charset="0"/>
            </a:endParaRPr>
          </a:p>
        </p:txBody>
      </p:sp>
      <p:sp>
        <p:nvSpPr>
          <p:cNvPr id="15" name="TextBox 14">
            <a:extLst>
              <a:ext uri="{FF2B5EF4-FFF2-40B4-BE49-F238E27FC236}">
                <a16:creationId xmlns:a16="http://schemas.microsoft.com/office/drawing/2014/main" id="{95445C51-D515-2E03-DD21-3C3AD14068FD}"/>
              </a:ext>
            </a:extLst>
          </p:cNvPr>
          <p:cNvSpPr txBox="1"/>
          <p:nvPr/>
        </p:nvSpPr>
        <p:spPr>
          <a:xfrm>
            <a:off x="2127251" y="4773085"/>
            <a:ext cx="2868083" cy="276999"/>
          </a:xfrm>
          <a:prstGeom prst="rect">
            <a:avLst/>
          </a:prstGeom>
          <a:noFill/>
          <a:ln>
            <a:solidFill>
              <a:schemeClr val="tx1"/>
            </a:solidFill>
          </a:ln>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defTabSz="685800"/>
            <a:r>
              <a:rPr lang="en-US" sz="1350" b="1" dirty="0">
                <a:solidFill>
                  <a:prstClr val="black"/>
                </a:solidFill>
                <a:latin typeface="Calibri" panose="020F0502020204030204"/>
                <a:ea typeface="ＭＳ Ｐゴシック" charset="0"/>
              </a:rPr>
              <a:t>Black text on white background</a:t>
            </a:r>
            <a:endParaRPr lang="en-US" sz="1350" b="1" dirty="0">
              <a:solidFill>
                <a:prstClr val="black"/>
              </a:solidFill>
              <a:latin typeface="Calibri" panose="020F0502020204030204"/>
              <a:ea typeface="ＭＳ Ｐゴシック" charset="0"/>
              <a:cs typeface="Calibri"/>
            </a:endParaRPr>
          </a:p>
        </p:txBody>
      </p:sp>
      <p:sp>
        <p:nvSpPr>
          <p:cNvPr id="16" name="TextBox 15">
            <a:extLst>
              <a:ext uri="{FF2B5EF4-FFF2-40B4-BE49-F238E27FC236}">
                <a16:creationId xmlns:a16="http://schemas.microsoft.com/office/drawing/2014/main" id="{3CEDEAEF-DADF-D20E-054F-9A499E7C9E0A}"/>
              </a:ext>
            </a:extLst>
          </p:cNvPr>
          <p:cNvSpPr txBox="1"/>
          <p:nvPr/>
        </p:nvSpPr>
        <p:spPr>
          <a:xfrm>
            <a:off x="2127251" y="4138085"/>
            <a:ext cx="2868083" cy="276999"/>
          </a:xfrm>
          <a:prstGeom prst="rect">
            <a:avLst/>
          </a:prstGeom>
          <a:noFill/>
          <a:ln>
            <a:solidFill>
              <a:srgbClr val="002060"/>
            </a:solidFill>
          </a:ln>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defTabSz="685800"/>
            <a:r>
              <a:rPr lang="en-US" sz="1350" b="1" dirty="0">
                <a:solidFill>
                  <a:srgbClr val="002060"/>
                </a:solidFill>
                <a:latin typeface="Calibri" panose="020F0502020204030204"/>
                <a:ea typeface="ＭＳ Ｐゴシック" charset="0"/>
                <a:cs typeface="Calibri"/>
              </a:rPr>
              <a:t>Dark blue on white background</a:t>
            </a:r>
          </a:p>
        </p:txBody>
      </p:sp>
      <p:sp>
        <p:nvSpPr>
          <p:cNvPr id="3" name="TextBox 2">
            <a:extLst>
              <a:ext uri="{FF2B5EF4-FFF2-40B4-BE49-F238E27FC236}">
                <a16:creationId xmlns:a16="http://schemas.microsoft.com/office/drawing/2014/main" id="{A3640E7F-48C4-8688-106F-77FE4CC2EDB4}"/>
              </a:ext>
            </a:extLst>
          </p:cNvPr>
          <p:cNvSpPr txBox="1"/>
          <p:nvPr/>
        </p:nvSpPr>
        <p:spPr>
          <a:xfrm>
            <a:off x="8085667" y="1524001"/>
            <a:ext cx="1746250" cy="386964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defTabSz="685800">
              <a:lnSpc>
                <a:spcPct val="200000"/>
              </a:lnSpc>
            </a:pPr>
            <a:r>
              <a:rPr lang="en-US" dirty="0">
                <a:solidFill>
                  <a:prstClr val="black"/>
                </a:solidFill>
                <a:latin typeface="Calibri" panose="020F0502020204030204"/>
                <a:ea typeface="ＭＳ Ｐゴシック" charset="0"/>
                <a:cs typeface="Calibri"/>
              </a:rPr>
              <a:t>Use line spacing between 1.2 - 2.0</a:t>
            </a:r>
          </a:p>
          <a:p>
            <a:pPr algn="ctr" defTabSz="685800">
              <a:lnSpc>
                <a:spcPct val="200000"/>
              </a:lnSpc>
            </a:pPr>
            <a:r>
              <a:rPr lang="en-US" dirty="0">
                <a:solidFill>
                  <a:prstClr val="black"/>
                </a:solidFill>
                <a:latin typeface="Calibri" panose="020F0502020204030204"/>
                <a:ea typeface="ＭＳ Ｐゴシック" charset="0"/>
                <a:cs typeface="Calibri"/>
              </a:rPr>
              <a:t>and a minimum of +3 letter spacing for all text if possible.</a:t>
            </a:r>
          </a:p>
        </p:txBody>
      </p:sp>
      <p:sp>
        <p:nvSpPr>
          <p:cNvPr id="5" name="Rectangle 4">
            <a:extLst>
              <a:ext uri="{FF2B5EF4-FFF2-40B4-BE49-F238E27FC236}">
                <a16:creationId xmlns:a16="http://schemas.microsoft.com/office/drawing/2014/main" id="{F424468E-9C15-19FC-A667-E05633500D05}"/>
              </a:ext>
            </a:extLst>
          </p:cNvPr>
          <p:cNvSpPr/>
          <p:nvPr/>
        </p:nvSpPr>
        <p:spPr>
          <a:xfrm>
            <a:off x="1915584" y="2233084"/>
            <a:ext cx="3280833" cy="31538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6" name="Rectangle 5">
            <a:extLst>
              <a:ext uri="{FF2B5EF4-FFF2-40B4-BE49-F238E27FC236}">
                <a16:creationId xmlns:a16="http://schemas.microsoft.com/office/drawing/2014/main" id="{9CCD8113-1CDA-60E6-E0F5-FFCAAE117DA8}"/>
              </a:ext>
            </a:extLst>
          </p:cNvPr>
          <p:cNvSpPr/>
          <p:nvPr/>
        </p:nvSpPr>
        <p:spPr>
          <a:xfrm>
            <a:off x="5482168" y="2233083"/>
            <a:ext cx="2074333" cy="287866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7" name="Rectangle 6">
            <a:extLst>
              <a:ext uri="{FF2B5EF4-FFF2-40B4-BE49-F238E27FC236}">
                <a16:creationId xmlns:a16="http://schemas.microsoft.com/office/drawing/2014/main" id="{B4846144-C712-D67D-FBAE-1AE0E2B4AF5B}"/>
              </a:ext>
            </a:extLst>
          </p:cNvPr>
          <p:cNvSpPr/>
          <p:nvPr/>
        </p:nvSpPr>
        <p:spPr>
          <a:xfrm>
            <a:off x="7969250" y="1587502"/>
            <a:ext cx="1989666" cy="390524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Tree>
    <p:extLst>
      <p:ext uri="{BB962C8B-B14F-4D97-AF65-F5344CB8AC3E}">
        <p14:creationId xmlns:p14="http://schemas.microsoft.com/office/powerpoint/2010/main" val="4232755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02E5D53D-50EE-ABAD-B580-9F9EBCD12E70}"/>
              </a:ext>
            </a:extLst>
          </p:cNvPr>
          <p:cNvGraphicFramePr>
            <a:graphicFrameLocks noGrp="1"/>
          </p:cNvGraphicFramePr>
          <p:nvPr>
            <p:ph idx="1"/>
          </p:nvPr>
        </p:nvGraphicFramePr>
        <p:xfrm>
          <a:off x="2152650" y="1803136"/>
          <a:ext cx="7886700" cy="3253738"/>
        </p:xfrm>
        <a:graphic>
          <a:graphicData uri="http://schemas.openxmlformats.org/drawingml/2006/table">
            <a:tbl>
              <a:tblPr firstRow="1" bandRow="1">
                <a:tableStyleId>{D7AC3CCA-C797-4891-BE02-D94E43425B78}</a:tableStyleId>
              </a:tblPr>
              <a:tblGrid>
                <a:gridCol w="2628900">
                  <a:extLst>
                    <a:ext uri="{9D8B030D-6E8A-4147-A177-3AD203B41FA5}">
                      <a16:colId xmlns:a16="http://schemas.microsoft.com/office/drawing/2014/main" val="2063781021"/>
                    </a:ext>
                  </a:extLst>
                </a:gridCol>
                <a:gridCol w="2628900">
                  <a:extLst>
                    <a:ext uri="{9D8B030D-6E8A-4147-A177-3AD203B41FA5}">
                      <a16:colId xmlns:a16="http://schemas.microsoft.com/office/drawing/2014/main" val="2331938248"/>
                    </a:ext>
                  </a:extLst>
                </a:gridCol>
                <a:gridCol w="2628900">
                  <a:extLst>
                    <a:ext uri="{9D8B030D-6E8A-4147-A177-3AD203B41FA5}">
                      <a16:colId xmlns:a16="http://schemas.microsoft.com/office/drawing/2014/main" val="3800180669"/>
                    </a:ext>
                  </a:extLst>
                </a:gridCol>
              </a:tblGrid>
              <a:tr h="278129">
                <a:tc gridSpan="3">
                  <a:txBody>
                    <a:bodyPr/>
                    <a:lstStyle/>
                    <a:p>
                      <a:pPr lvl="0">
                        <a:buNone/>
                      </a:pPr>
                      <a:r>
                        <a:rPr lang="en-US" sz="1000" dirty="0"/>
                        <a:t>Minimum and Ideal Poster Font Sizes</a:t>
                      </a:r>
                    </a:p>
                  </a:txBody>
                  <a:tcPr marL="68580" marR="68580" marT="34290" marB="3429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01287701"/>
                  </a:ext>
                </a:extLst>
              </a:tr>
              <a:tr h="278129">
                <a:tc>
                  <a:txBody>
                    <a:bodyPr/>
                    <a:lstStyle/>
                    <a:p>
                      <a:r>
                        <a:rPr lang="en-US" sz="1000" dirty="0"/>
                        <a:t>Text type</a:t>
                      </a:r>
                    </a:p>
                  </a:txBody>
                  <a:tcPr marL="68580" marR="68580" marT="34290" marB="34290"/>
                </a:tc>
                <a:tc>
                  <a:txBody>
                    <a:bodyPr/>
                    <a:lstStyle/>
                    <a:p>
                      <a:r>
                        <a:rPr lang="en-US" sz="1000" dirty="0"/>
                        <a:t>Minimum poster font</a:t>
                      </a:r>
                    </a:p>
                  </a:txBody>
                  <a:tcPr marL="68580" marR="68580" marT="34290" marB="34290"/>
                </a:tc>
                <a:tc>
                  <a:txBody>
                    <a:bodyPr/>
                    <a:lstStyle/>
                    <a:p>
                      <a:r>
                        <a:rPr lang="en-US" sz="1000" dirty="0"/>
                        <a:t>Ideal poster font</a:t>
                      </a:r>
                    </a:p>
                  </a:txBody>
                  <a:tcPr marL="68580" marR="68580" marT="34290" marB="34290"/>
                </a:tc>
                <a:extLst>
                  <a:ext uri="{0D108BD9-81ED-4DB2-BD59-A6C34878D82A}">
                    <a16:rowId xmlns:a16="http://schemas.microsoft.com/office/drawing/2014/main" val="1983855065"/>
                  </a:ext>
                </a:extLst>
              </a:tr>
              <a:tr h="1165860">
                <a:tc>
                  <a:txBody>
                    <a:bodyPr/>
                    <a:lstStyle/>
                    <a:p>
                      <a:r>
                        <a:rPr lang="en-US" sz="1000" dirty="0"/>
                        <a:t>Main Title</a:t>
                      </a:r>
                    </a:p>
                  </a:txBody>
                  <a:tcPr marL="68580" marR="68580" marT="34290" marB="34290"/>
                </a:tc>
                <a:tc>
                  <a:txBody>
                    <a:bodyPr/>
                    <a:lstStyle/>
                    <a:p>
                      <a:r>
                        <a:rPr lang="en-US" sz="5400" dirty="0"/>
                        <a:t>72 pt</a:t>
                      </a:r>
                    </a:p>
                  </a:txBody>
                  <a:tcPr marL="68580" marR="68580" marT="34290" marB="34290"/>
                </a:tc>
                <a:tc>
                  <a:txBody>
                    <a:bodyPr/>
                    <a:lstStyle/>
                    <a:p>
                      <a:r>
                        <a:rPr lang="en-US" sz="7200" dirty="0"/>
                        <a:t>158 pt</a:t>
                      </a:r>
                    </a:p>
                  </a:txBody>
                  <a:tcPr marL="68580" marR="68580" marT="34290" marB="34290"/>
                </a:tc>
                <a:extLst>
                  <a:ext uri="{0D108BD9-81ED-4DB2-BD59-A6C34878D82A}">
                    <a16:rowId xmlns:a16="http://schemas.microsoft.com/office/drawing/2014/main" val="1728346386"/>
                  </a:ext>
                </a:extLst>
              </a:tr>
              <a:tr h="708660">
                <a:tc>
                  <a:txBody>
                    <a:bodyPr/>
                    <a:lstStyle/>
                    <a:p>
                      <a:r>
                        <a:rPr lang="en-US" sz="1000" dirty="0"/>
                        <a:t>Section Headings</a:t>
                      </a:r>
                    </a:p>
                  </a:txBody>
                  <a:tcPr marL="68580" marR="68580" marT="34290" marB="34290"/>
                </a:tc>
                <a:tc>
                  <a:txBody>
                    <a:bodyPr/>
                    <a:lstStyle/>
                    <a:p>
                      <a:r>
                        <a:rPr lang="en-US" sz="3200" dirty="0"/>
                        <a:t>42 pt</a:t>
                      </a:r>
                    </a:p>
                  </a:txBody>
                  <a:tcPr marL="68580" marR="68580" marT="34290" marB="34290"/>
                </a:tc>
                <a:tc>
                  <a:txBody>
                    <a:bodyPr/>
                    <a:lstStyle/>
                    <a:p>
                      <a:r>
                        <a:rPr lang="en-US" sz="4200" dirty="0"/>
                        <a:t>56 pt</a:t>
                      </a:r>
                    </a:p>
                  </a:txBody>
                  <a:tcPr marL="68580" marR="68580" marT="34290" marB="34290"/>
                </a:tc>
                <a:extLst>
                  <a:ext uri="{0D108BD9-81ED-4DB2-BD59-A6C34878D82A}">
                    <a16:rowId xmlns:a16="http://schemas.microsoft.com/office/drawing/2014/main" val="1903625190"/>
                  </a:ext>
                </a:extLst>
              </a:tr>
              <a:tr h="480060">
                <a:tc>
                  <a:txBody>
                    <a:bodyPr/>
                    <a:lstStyle/>
                    <a:p>
                      <a:r>
                        <a:rPr lang="en-US" sz="1000" dirty="0"/>
                        <a:t>Body Text</a:t>
                      </a:r>
                    </a:p>
                  </a:txBody>
                  <a:tcPr marL="68580" marR="68580" marT="34290" marB="34290"/>
                </a:tc>
                <a:tc>
                  <a:txBody>
                    <a:bodyPr/>
                    <a:lstStyle/>
                    <a:p>
                      <a:r>
                        <a:rPr lang="en-US" sz="1800" dirty="0"/>
                        <a:t>24 pt</a:t>
                      </a:r>
                    </a:p>
                  </a:txBody>
                  <a:tcPr marL="68580" marR="68580" marT="34290" marB="34290"/>
                </a:tc>
                <a:tc>
                  <a:txBody>
                    <a:bodyPr/>
                    <a:lstStyle/>
                    <a:p>
                      <a:r>
                        <a:rPr lang="en-US" sz="2700" dirty="0"/>
                        <a:t>36 pt</a:t>
                      </a:r>
                    </a:p>
                  </a:txBody>
                  <a:tcPr marL="68580" marR="68580" marT="34290" marB="34290"/>
                </a:tc>
                <a:extLst>
                  <a:ext uri="{0D108BD9-81ED-4DB2-BD59-A6C34878D82A}">
                    <a16:rowId xmlns:a16="http://schemas.microsoft.com/office/drawing/2014/main" val="3458001633"/>
                  </a:ext>
                </a:extLst>
              </a:tr>
              <a:tr h="342900">
                <a:tc>
                  <a:txBody>
                    <a:bodyPr/>
                    <a:lstStyle/>
                    <a:p>
                      <a:r>
                        <a:rPr lang="en-US" sz="1000" dirty="0"/>
                        <a:t>Captions</a:t>
                      </a:r>
                    </a:p>
                  </a:txBody>
                  <a:tcPr marL="68580" marR="68580" marT="34290" marB="34290"/>
                </a:tc>
                <a:tc>
                  <a:txBody>
                    <a:bodyPr/>
                    <a:lstStyle/>
                    <a:p>
                      <a:r>
                        <a:rPr lang="en-US" sz="1000" dirty="0"/>
                        <a:t>18 pt</a:t>
                      </a:r>
                    </a:p>
                  </a:txBody>
                  <a:tcPr marL="68580" marR="68580" marT="34290" marB="34290"/>
                </a:tc>
                <a:tc>
                  <a:txBody>
                    <a:bodyPr/>
                    <a:lstStyle/>
                    <a:p>
                      <a:r>
                        <a:rPr lang="en-US" sz="1800" dirty="0"/>
                        <a:t>24 pt</a:t>
                      </a:r>
                    </a:p>
                  </a:txBody>
                  <a:tcPr marL="68580" marR="68580" marT="34290" marB="34290"/>
                </a:tc>
                <a:extLst>
                  <a:ext uri="{0D108BD9-81ED-4DB2-BD59-A6C34878D82A}">
                    <a16:rowId xmlns:a16="http://schemas.microsoft.com/office/drawing/2014/main" val="4029620788"/>
                  </a:ext>
                </a:extLst>
              </a:tr>
            </a:tbl>
          </a:graphicData>
        </a:graphic>
      </p:graphicFrame>
    </p:spTree>
    <p:extLst>
      <p:ext uri="{BB962C8B-B14F-4D97-AF65-F5344CB8AC3E}">
        <p14:creationId xmlns:p14="http://schemas.microsoft.com/office/powerpoint/2010/main" val="3605045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A28D-89BD-7007-2029-0E7B2931BD56}"/>
              </a:ext>
            </a:extLst>
          </p:cNvPr>
          <p:cNvSpPr>
            <a:spLocks noGrp="1"/>
          </p:cNvSpPr>
          <p:nvPr>
            <p:ph type="title"/>
          </p:nvPr>
        </p:nvSpPr>
        <p:spPr/>
        <p:txBody>
          <a:bodyPr/>
          <a:lstStyle/>
          <a:p>
            <a:r>
              <a:rPr lang="en-US" dirty="0">
                <a:latin typeface="+mn-lt"/>
                <a:ea typeface="+mj-lt"/>
                <a:cs typeface="+mj-lt"/>
              </a:rPr>
              <a:t>Presenting your poster</a:t>
            </a:r>
          </a:p>
        </p:txBody>
      </p:sp>
      <p:sp>
        <p:nvSpPr>
          <p:cNvPr id="3" name="Content Placeholder 2">
            <a:extLst>
              <a:ext uri="{FF2B5EF4-FFF2-40B4-BE49-F238E27FC236}">
                <a16:creationId xmlns:a16="http://schemas.microsoft.com/office/drawing/2014/main" id="{4F8A95D4-0B93-698E-D0C3-E53F668B5D2B}"/>
              </a:ext>
            </a:extLst>
          </p:cNvPr>
          <p:cNvSpPr>
            <a:spLocks noGrp="1"/>
          </p:cNvSpPr>
          <p:nvPr>
            <p:ph idx="1"/>
          </p:nvPr>
        </p:nvSpPr>
        <p:spPr/>
        <p:txBody>
          <a:bodyPr vert="horz" lIns="68580" tIns="34290" rIns="68580" bIns="34290" rtlCol="0" anchor="t">
            <a:normAutofit/>
          </a:bodyPr>
          <a:lstStyle/>
          <a:p>
            <a:r>
              <a:rPr lang="en-US" dirty="0">
                <a:cs typeface="Calibri"/>
              </a:rPr>
              <a:t>In-person poster sessions at a conference</a:t>
            </a:r>
          </a:p>
          <a:p>
            <a:r>
              <a:rPr lang="en-US" dirty="0">
                <a:cs typeface="Calibri"/>
              </a:rPr>
              <a:t>Virtual poster sessions</a:t>
            </a:r>
          </a:p>
          <a:p>
            <a:r>
              <a:rPr lang="en-US">
                <a:cs typeface="Calibri"/>
              </a:rPr>
              <a:t>Additional materials for an accessible poster presentation</a:t>
            </a:r>
          </a:p>
          <a:p>
            <a:pPr lvl="1"/>
            <a:r>
              <a:rPr lang="en-US" dirty="0">
                <a:cs typeface="Calibri"/>
              </a:rPr>
              <a:t>Screen reader-friendly version of your poster</a:t>
            </a:r>
          </a:p>
          <a:p>
            <a:pPr lvl="1"/>
            <a:r>
              <a:rPr lang="en-US" dirty="0">
                <a:cs typeface="Calibri"/>
              </a:rPr>
              <a:t>Simplified, text-based alternative poster format</a:t>
            </a:r>
          </a:p>
          <a:p>
            <a:pPr lvl="1"/>
            <a:r>
              <a:rPr lang="en-US" dirty="0">
                <a:cs typeface="Calibri"/>
              </a:rPr>
              <a:t>Audio recording of text and visual aspects of your poster</a:t>
            </a:r>
          </a:p>
        </p:txBody>
      </p:sp>
    </p:spTree>
    <p:extLst>
      <p:ext uri="{BB962C8B-B14F-4D97-AF65-F5344CB8AC3E}">
        <p14:creationId xmlns:p14="http://schemas.microsoft.com/office/powerpoint/2010/main" val="3618115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 application&#10;&#10;Description automatically generated">
            <a:extLst>
              <a:ext uri="{FF2B5EF4-FFF2-40B4-BE49-F238E27FC236}">
                <a16:creationId xmlns:a16="http://schemas.microsoft.com/office/drawing/2014/main" id="{0082C305-AFC5-2FB3-770E-2CEA82AE218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19500" y="126999"/>
            <a:ext cx="4953000" cy="6604002"/>
          </a:xfrm>
        </p:spPr>
      </p:pic>
    </p:spTree>
    <p:extLst>
      <p:ext uri="{BB962C8B-B14F-4D97-AF65-F5344CB8AC3E}">
        <p14:creationId xmlns:p14="http://schemas.microsoft.com/office/powerpoint/2010/main" val="170912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iagram&#10;&#10;Description automatically generated">
            <a:extLst>
              <a:ext uri="{FF2B5EF4-FFF2-40B4-BE49-F238E27FC236}">
                <a16:creationId xmlns:a16="http://schemas.microsoft.com/office/drawing/2014/main" id="{CBB0D21F-046A-FC91-2566-A3E715BBA67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16565" y="457200"/>
            <a:ext cx="6958871" cy="6324600"/>
          </a:xfrm>
        </p:spPr>
      </p:pic>
    </p:spTree>
    <p:extLst>
      <p:ext uri="{BB962C8B-B14F-4D97-AF65-F5344CB8AC3E}">
        <p14:creationId xmlns:p14="http://schemas.microsoft.com/office/powerpoint/2010/main" val="2314614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20967-3A66-047B-A9F1-87E8D524D1C0}"/>
              </a:ext>
            </a:extLst>
          </p:cNvPr>
          <p:cNvSpPr>
            <a:spLocks noGrp="1"/>
          </p:cNvSpPr>
          <p:nvPr>
            <p:ph type="title"/>
          </p:nvPr>
        </p:nvSpPr>
        <p:spPr/>
        <p:txBody>
          <a:bodyPr/>
          <a:lstStyle/>
          <a:p>
            <a:r>
              <a:rPr lang="en-US" dirty="0">
                <a:solidFill>
                  <a:srgbClr val="293737"/>
                </a:solidFill>
                <a:latin typeface="Calibri"/>
                <a:cs typeface="Calibri"/>
              </a:rPr>
              <a:t>Additional resources</a:t>
            </a:r>
            <a:endParaRPr lang="en-US" dirty="0"/>
          </a:p>
        </p:txBody>
      </p:sp>
      <p:sp>
        <p:nvSpPr>
          <p:cNvPr id="3" name="Content Placeholder 2">
            <a:extLst>
              <a:ext uri="{FF2B5EF4-FFF2-40B4-BE49-F238E27FC236}">
                <a16:creationId xmlns:a16="http://schemas.microsoft.com/office/drawing/2014/main" id="{579D2EA3-4BC5-4BFD-DE5A-683A114E1E44}"/>
              </a:ext>
            </a:extLst>
          </p:cNvPr>
          <p:cNvSpPr>
            <a:spLocks noGrp="1"/>
          </p:cNvSpPr>
          <p:nvPr>
            <p:ph sz="half" idx="1"/>
          </p:nvPr>
        </p:nvSpPr>
        <p:spPr>
          <a:xfrm>
            <a:off x="2152650" y="2226469"/>
            <a:ext cx="7791450" cy="3263504"/>
          </a:xfrm>
        </p:spPr>
        <p:txBody>
          <a:bodyPr vert="horz" lIns="68580" tIns="34290" rIns="68580" bIns="34290" rtlCol="0" anchor="t">
            <a:normAutofit/>
          </a:bodyPr>
          <a:lstStyle/>
          <a:p>
            <a:r>
              <a:rPr lang="en-US" dirty="0" err="1">
                <a:cs typeface="Calibri"/>
              </a:rPr>
              <a:t>Colour</a:t>
            </a:r>
            <a:r>
              <a:rPr lang="en-US" dirty="0">
                <a:cs typeface="Calibri"/>
              </a:rPr>
              <a:t> Contrast </a:t>
            </a:r>
            <a:r>
              <a:rPr lang="en-US" dirty="0" err="1">
                <a:cs typeface="Calibri"/>
              </a:rPr>
              <a:t>Analyser</a:t>
            </a:r>
            <a:r>
              <a:rPr lang="en-US" dirty="0">
                <a:cs typeface="Calibri"/>
              </a:rPr>
              <a:t> (CCA): </a:t>
            </a:r>
            <a:r>
              <a:rPr lang="en-US" dirty="0">
                <a:ea typeface="+mn-lt"/>
                <a:cs typeface="+mn-lt"/>
                <a:hlinkClick r:id="rId3"/>
              </a:rPr>
              <a:t>https://www.tpgi.com/color-contrast-checker/</a:t>
            </a:r>
            <a:endParaRPr lang="en-US" dirty="0">
              <a:ea typeface="+mn-lt"/>
              <a:cs typeface="+mn-lt"/>
            </a:endParaRPr>
          </a:p>
          <a:p>
            <a:r>
              <a:rPr lang="en-US" dirty="0" err="1">
                <a:cs typeface="Calibri" panose="020F0502020204030204"/>
              </a:rPr>
              <a:t>WebAIM</a:t>
            </a:r>
            <a:r>
              <a:rPr lang="en-US" dirty="0">
                <a:cs typeface="Calibri" panose="020F0502020204030204"/>
              </a:rPr>
              <a:t> Contrast Checker: </a:t>
            </a:r>
            <a:r>
              <a:rPr lang="en-US" dirty="0">
                <a:ea typeface="+mn-lt"/>
                <a:cs typeface="+mn-lt"/>
                <a:hlinkClick r:id="rId4"/>
              </a:rPr>
              <a:t>https://webaim.org/resources/contrastchecker/</a:t>
            </a:r>
            <a:endParaRPr lang="en-US" dirty="0">
              <a:ea typeface="+mn-lt"/>
              <a:cs typeface="+mn-lt"/>
            </a:endParaRPr>
          </a:p>
          <a:p>
            <a:r>
              <a:rPr lang="en-US" dirty="0">
                <a:cs typeface="Calibri" panose="020F0502020204030204"/>
              </a:rPr>
              <a:t>Guidelines for Creating Image Descriptions: </a:t>
            </a:r>
            <a:r>
              <a:rPr lang="en-US" dirty="0">
                <a:ea typeface="+mn-lt"/>
                <a:cs typeface="+mn-lt"/>
                <a:hlinkClick r:id="rId5"/>
              </a:rPr>
              <a:t>https://americananthro.org/accessibility/image-descriptions/</a:t>
            </a:r>
            <a:endParaRPr lang="en-US" dirty="0">
              <a:ea typeface="+mn-lt"/>
              <a:cs typeface="+mn-lt"/>
            </a:endParaRPr>
          </a:p>
          <a:p>
            <a:r>
              <a:rPr lang="en-US" dirty="0">
                <a:cs typeface="Calibri" panose="020F0502020204030204"/>
              </a:rPr>
              <a:t>How to Create and Confirm an Accessible PDF Document: </a:t>
            </a:r>
            <a:r>
              <a:rPr lang="en-US" dirty="0">
                <a:ea typeface="+mn-lt"/>
                <a:cs typeface="+mn-lt"/>
                <a:hlinkClick r:id="rId6"/>
              </a:rPr>
              <a:t>https://americananthro.org/accessibility/pdf-document-tips/</a:t>
            </a:r>
            <a:endParaRPr lang="en-US" dirty="0">
              <a:ea typeface="+mn-lt"/>
              <a:cs typeface="+mn-lt"/>
            </a:endParaRPr>
          </a:p>
          <a:p>
            <a:endParaRPr lang="en-US" dirty="0">
              <a:cs typeface="Calibri" panose="020F0502020204030204"/>
            </a:endParaRPr>
          </a:p>
        </p:txBody>
      </p:sp>
    </p:spTree>
    <p:extLst>
      <p:ext uri="{BB962C8B-B14F-4D97-AF65-F5344CB8AC3E}">
        <p14:creationId xmlns:p14="http://schemas.microsoft.com/office/powerpoint/2010/main" val="2924521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840E73-BB10-0B3B-9E8C-062986583E41}"/>
              </a:ext>
            </a:extLst>
          </p:cNvPr>
          <p:cNvSpPr>
            <a:spLocks noGrp="1"/>
          </p:cNvSpPr>
          <p:nvPr>
            <p:ph idx="1"/>
          </p:nvPr>
        </p:nvSpPr>
        <p:spPr>
          <a:xfrm>
            <a:off x="2152650" y="1369219"/>
            <a:ext cx="7886700" cy="4120754"/>
          </a:xfrm>
        </p:spPr>
        <p:txBody>
          <a:bodyPr vert="horz" lIns="68580" tIns="34290" rIns="68580" bIns="34290" rtlCol="0" anchor="t">
            <a:normAutofit lnSpcReduction="10000"/>
          </a:bodyPr>
          <a:lstStyle/>
          <a:p>
            <a:pPr marL="342900" indent="-342900">
              <a:lnSpc>
                <a:spcPct val="100000"/>
              </a:lnSpc>
            </a:pPr>
            <a:r>
              <a:rPr lang="en-US">
                <a:cs typeface="Calibri"/>
              </a:rPr>
              <a:t>Association of University Centers on Disabilities: </a:t>
            </a:r>
            <a:r>
              <a:rPr lang="en-US" dirty="0">
                <a:ea typeface="+mn-lt"/>
                <a:cs typeface="+mn-lt"/>
              </a:rPr>
              <a:t> </a:t>
            </a:r>
            <a:r>
              <a:rPr lang="en-US" dirty="0">
                <a:ea typeface="+mn-lt"/>
                <a:cs typeface="+mn-lt"/>
                <a:hlinkClick r:id="rId2"/>
              </a:rPr>
              <a:t>https://www.aucd.org/docs/annual_mtg_2008/accessibility_posters_gilson2007.pdf</a:t>
            </a:r>
            <a:endParaRPr lang="en-US" dirty="0">
              <a:cs typeface="Calibri"/>
            </a:endParaRPr>
          </a:p>
          <a:p>
            <a:pPr marL="342900" indent="-342900"/>
            <a:r>
              <a:rPr lang="en-US">
                <a:cs typeface="Calibri"/>
              </a:rPr>
              <a:t>University of Washington: </a:t>
            </a:r>
            <a:r>
              <a:rPr lang="en-US" dirty="0">
                <a:ea typeface="+mn-lt"/>
                <a:cs typeface="+mn-lt"/>
                <a:hlinkClick r:id="rId3"/>
              </a:rPr>
              <a:t>https://www.washington.edu/doit/how-can-i-create-conference-poster-accessible-people-disabilities</a:t>
            </a:r>
            <a:endParaRPr lang="en-US" dirty="0">
              <a:cs typeface="Calibri"/>
            </a:endParaRPr>
          </a:p>
          <a:p>
            <a:pPr marL="342900" indent="-342900"/>
            <a:r>
              <a:rPr lang="en-US">
                <a:cs typeface="Calibri"/>
              </a:rPr>
              <a:t>Yale Library: </a:t>
            </a:r>
            <a:r>
              <a:rPr lang="en-US" dirty="0">
                <a:ea typeface="+mn-lt"/>
                <a:cs typeface="+mn-lt"/>
                <a:hlinkClick r:id="rId4"/>
              </a:rPr>
              <a:t>https://guides.library.yale.edu/academic-poster-resources/accessibility</a:t>
            </a:r>
            <a:endParaRPr lang="en-US" dirty="0">
              <a:cs typeface="Calibri"/>
            </a:endParaRPr>
          </a:p>
          <a:p>
            <a:pPr marL="342900" indent="-342900"/>
            <a:r>
              <a:rPr lang="en-US">
                <a:cs typeface="Calibri"/>
              </a:rPr>
              <a:t>American Anthropological Association: </a:t>
            </a:r>
            <a:r>
              <a:rPr lang="en-US" dirty="0">
                <a:ea typeface="+mn-lt"/>
                <a:cs typeface="+mn-lt"/>
                <a:hlinkClick r:id="rId5"/>
              </a:rPr>
              <a:t>https://americananthro.org/accessibility/poster-gallery-session-guidelines/#poster-formatting</a:t>
            </a:r>
            <a:endParaRPr lang="en-US" dirty="0">
              <a:cs typeface="Calibri"/>
            </a:endParaRPr>
          </a:p>
          <a:p>
            <a:pPr marL="342900" indent="-342900"/>
            <a:r>
              <a:rPr lang="en-US">
                <a:cs typeface="Calibri"/>
              </a:rPr>
              <a:t>National Center for Biotechnology Information: </a:t>
            </a:r>
            <a:r>
              <a:rPr lang="en-US" dirty="0">
                <a:ea typeface="+mn-lt"/>
                <a:cs typeface="+mn-lt"/>
                <a:hlinkClick r:id="rId6"/>
              </a:rPr>
              <a:t>https://www.ncbi.nlm.nih.gov/pmc/articles/PMC9053039/</a:t>
            </a:r>
            <a:endParaRPr lang="en-US" dirty="0">
              <a:cs typeface="Calibri"/>
            </a:endParaRPr>
          </a:p>
          <a:p>
            <a:pPr marL="342900" indent="-342900"/>
            <a:endParaRPr lang="en-US" dirty="0">
              <a:cs typeface="Calibri"/>
            </a:endParaRPr>
          </a:p>
          <a:p>
            <a:pPr marL="0" indent="0">
              <a:buNone/>
            </a:pPr>
            <a:endParaRPr lang="en-US" dirty="0">
              <a:cs typeface="Calibri"/>
            </a:endParaRPr>
          </a:p>
          <a:p>
            <a:pPr marL="0" indent="0">
              <a:buNone/>
            </a:pPr>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pPr marL="0" indent="0">
              <a:buNone/>
            </a:pPr>
            <a:endParaRPr lang="en-US" dirty="0">
              <a:cs typeface="Calibri"/>
            </a:endParaRPr>
          </a:p>
        </p:txBody>
      </p:sp>
    </p:spTree>
    <p:extLst>
      <p:ext uri="{BB962C8B-B14F-4D97-AF65-F5344CB8AC3E}">
        <p14:creationId xmlns:p14="http://schemas.microsoft.com/office/powerpoint/2010/main" val="1066498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C4C41-BC43-F2AD-5D74-551637A3CC24}"/>
              </a:ext>
            </a:extLst>
          </p:cNvPr>
          <p:cNvSpPr>
            <a:spLocks noGrp="1"/>
          </p:cNvSpPr>
          <p:nvPr>
            <p:ph type="title"/>
          </p:nvPr>
        </p:nvSpPr>
        <p:spPr/>
        <p:txBody>
          <a:bodyPr/>
          <a:lstStyle/>
          <a:p>
            <a:r>
              <a:rPr lang="en-US" dirty="0">
                <a:cs typeface="Calibri Light"/>
              </a:rPr>
              <a:t>Questions?</a:t>
            </a:r>
            <a:endParaRPr lang="en-US" dirty="0"/>
          </a:p>
        </p:txBody>
      </p:sp>
    </p:spTree>
    <p:extLst>
      <p:ext uri="{BB962C8B-B14F-4D97-AF65-F5344CB8AC3E}">
        <p14:creationId xmlns:p14="http://schemas.microsoft.com/office/powerpoint/2010/main" val="3699028115"/>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1693</Words>
  <Application>Microsoft Office PowerPoint</Application>
  <PresentationFormat>Widescreen</PresentationFormat>
  <Paragraphs>174</Paragraphs>
  <Slides>14</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Arial</vt:lpstr>
      <vt:lpstr>Calibri</vt:lpstr>
      <vt:lpstr>Calibri Light</vt:lpstr>
      <vt:lpstr>Courier New</vt:lpstr>
      <vt:lpstr>Gill Sans MT</vt:lpstr>
      <vt:lpstr>Symbol</vt:lpstr>
      <vt:lpstr>Verdana</vt:lpstr>
      <vt:lpstr>Wingdings</vt:lpstr>
      <vt:lpstr>2_Office Theme</vt:lpstr>
      <vt:lpstr>Creating an Accessible  Scientific Poster</vt:lpstr>
      <vt:lpstr>Agenda</vt:lpstr>
      <vt:lpstr>Scientific posters and accessibility</vt:lpstr>
      <vt:lpstr>Poster content </vt:lpstr>
      <vt:lpstr>Design and layout</vt:lpstr>
      <vt:lpstr>Images and alt text</vt:lpstr>
      <vt:lpstr>Text, colors, and fonts</vt:lpstr>
      <vt:lpstr>PowerPoint Presentation</vt:lpstr>
      <vt:lpstr>Presenting your poster</vt:lpstr>
      <vt:lpstr>PowerPoint Presentation</vt:lpstr>
      <vt:lpstr>PowerPoint Presentation</vt:lpstr>
      <vt:lpstr>Additional resources</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an Accessible  Scientific Poster</dc:title>
  <dc:creator>Bucher, Kate (Fed)</dc:creator>
  <cp:lastModifiedBy>Bucher, Kate (Fed)</cp:lastModifiedBy>
  <cp:revision>1</cp:revision>
  <dcterms:created xsi:type="dcterms:W3CDTF">2023-07-20T13:41:17Z</dcterms:created>
  <dcterms:modified xsi:type="dcterms:W3CDTF">2023-07-20T13:41:47Z</dcterms:modified>
</cp:coreProperties>
</file>